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306" r:id="rId3"/>
    <p:sldId id="260" r:id="rId4"/>
    <p:sldId id="258" r:id="rId5"/>
    <p:sldId id="261" r:id="rId6"/>
    <p:sldId id="267" r:id="rId7"/>
    <p:sldId id="262" r:id="rId8"/>
    <p:sldId id="263" r:id="rId9"/>
    <p:sldId id="265" r:id="rId10"/>
    <p:sldId id="264" r:id="rId11"/>
    <p:sldId id="331" r:id="rId12"/>
    <p:sldId id="266" r:id="rId13"/>
    <p:sldId id="268" r:id="rId14"/>
    <p:sldId id="277" r:id="rId15"/>
    <p:sldId id="269" r:id="rId16"/>
    <p:sldId id="270" r:id="rId17"/>
    <p:sldId id="273" r:id="rId18"/>
    <p:sldId id="318" r:id="rId19"/>
    <p:sldId id="274" r:id="rId20"/>
    <p:sldId id="319" r:id="rId21"/>
    <p:sldId id="275" r:id="rId22"/>
    <p:sldId id="278" r:id="rId23"/>
    <p:sldId id="305" r:id="rId24"/>
    <p:sldId id="279" r:id="rId25"/>
    <p:sldId id="280" r:id="rId26"/>
    <p:sldId id="283" r:id="rId27"/>
    <p:sldId id="307" r:id="rId28"/>
    <p:sldId id="308" r:id="rId29"/>
    <p:sldId id="320" r:id="rId30"/>
    <p:sldId id="309" r:id="rId31"/>
    <p:sldId id="321" r:id="rId32"/>
    <p:sldId id="322" r:id="rId33"/>
    <p:sldId id="323" r:id="rId34"/>
    <p:sldId id="291" r:id="rId35"/>
    <p:sldId id="311" r:id="rId36"/>
    <p:sldId id="326" r:id="rId37"/>
    <p:sldId id="290" r:id="rId38"/>
    <p:sldId id="327" r:id="rId39"/>
    <p:sldId id="328" r:id="rId40"/>
    <p:sldId id="293" r:id="rId41"/>
    <p:sldId id="294" r:id="rId42"/>
    <p:sldId id="330" r:id="rId43"/>
    <p:sldId id="329"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82"/>
    <a:srgbClr val="428FAC"/>
    <a:srgbClr val="FFFDBD"/>
    <a:srgbClr val="864F75"/>
    <a:srgbClr val="7B5378"/>
    <a:srgbClr val="A6D9C6"/>
    <a:srgbClr val="1482AC"/>
    <a:srgbClr val="020202"/>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6" autoAdjust="0"/>
    <p:restoredTop sz="83314" autoAdjust="0"/>
  </p:normalViewPr>
  <p:slideViewPr>
    <p:cSldViewPr snapToGrid="0">
      <p:cViewPr varScale="1">
        <p:scale>
          <a:sx n="89" d="100"/>
          <a:sy n="89" d="100"/>
        </p:scale>
        <p:origin x="1218" y="90"/>
      </p:cViewPr>
      <p:guideLst/>
    </p:cSldViewPr>
  </p:slideViewPr>
  <p:outlineViewPr>
    <p:cViewPr>
      <p:scale>
        <a:sx n="33" d="100"/>
        <a:sy n="33" d="100"/>
      </p:scale>
      <p:origin x="0" y="-25740"/>
    </p:cViewPr>
  </p:outlineViewPr>
  <p:notesTextViewPr>
    <p:cViewPr>
      <p:scale>
        <a:sx n="1" d="1"/>
        <a:sy n="1" d="1"/>
      </p:scale>
      <p:origin x="0" y="0"/>
    </p:cViewPr>
  </p:notesTextViewPr>
  <p:sorterViewPr>
    <p:cViewPr>
      <p:scale>
        <a:sx n="164" d="100"/>
        <a:sy n="16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165C8-48B9-4287-A78D-3054E9C996F2}"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F62E56CB-30B2-4A87-8FE8-B1AF18459C61}">
      <dgm:prSet custT="1"/>
      <dgm:spPr/>
      <dgm:t>
        <a:bodyPr/>
        <a:lstStyle/>
        <a:p>
          <a:pPr>
            <a:lnSpc>
              <a:spcPct val="150000"/>
            </a:lnSpc>
          </a:pPr>
          <a:r>
            <a:rPr lang="en-US" sz="2200" dirty="0"/>
            <a:t>We probably acquire language through both nature AND nurture</a:t>
          </a:r>
        </a:p>
      </dgm:t>
    </dgm:pt>
    <dgm:pt modelId="{B137B3D6-7A08-44BB-8673-D1B4F61F6694}" type="parTrans" cxnId="{870BDD0B-8E84-4228-8129-246EEB9206DE}">
      <dgm:prSet/>
      <dgm:spPr/>
      <dgm:t>
        <a:bodyPr/>
        <a:lstStyle/>
        <a:p>
          <a:endParaRPr lang="en-US"/>
        </a:p>
      </dgm:t>
    </dgm:pt>
    <dgm:pt modelId="{C43E4B20-403E-482D-8715-0533D25D12FF}" type="sibTrans" cxnId="{870BDD0B-8E84-4228-8129-246EEB9206DE}">
      <dgm:prSet phldrT="1" phldr="0"/>
      <dgm:spPr/>
      <dgm:t>
        <a:bodyPr/>
        <a:lstStyle/>
        <a:p>
          <a:r>
            <a:rPr lang="en-US"/>
            <a:t>1</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6139E377-022A-4564-94A3-0128BC7EA6C8}">
      <dgm:prSet custT="1"/>
      <dgm:spPr/>
      <dgm:t>
        <a:bodyPr/>
        <a:lstStyle/>
        <a:p>
          <a:pPr>
            <a:lnSpc>
              <a:spcPct val="150000"/>
            </a:lnSpc>
          </a:pPr>
          <a:r>
            <a:rPr lang="en-US" sz="2200" dirty="0"/>
            <a:t>Humans are “lazy” problem-solvers (and naturally bad at statistics)</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06A39405-AC99-4469-8715-9AA4A32DE9A2}" type="parTrans" cxnId="{0ACFD908-AF8A-44BF-8F80-4428EA5ABCCC}">
      <dgm:prSet/>
      <dgm:spPr/>
      <dgm:t>
        <a:bodyPr/>
        <a:lstStyle/>
        <a:p>
          <a:endParaRPr lang="en-US"/>
        </a:p>
      </dgm:t>
    </dgm:pt>
    <dgm:pt modelId="{0C3CCBD2-106E-40D5-BFB8-E87D1C9FD51F}" type="sibTrans" cxnId="{0ACFD908-AF8A-44BF-8F80-4428EA5ABCCC}">
      <dgm:prSet phldrT="2" phldr="0"/>
      <dgm:spPr/>
      <dgm:t>
        <a:bodyPr/>
        <a:lstStyle/>
        <a:p>
          <a:r>
            <a:rPr lang="en-US"/>
            <a:t>2</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07308D87-57FC-4FC4-9450-83CFA24107BC}">
      <dgm:prSet custT="1"/>
      <dgm:spPr/>
      <dgm:t>
        <a:bodyPr/>
        <a:lstStyle/>
        <a:p>
          <a:pPr>
            <a:lnSpc>
              <a:spcPct val="150000"/>
            </a:lnSpc>
          </a:pPr>
          <a:r>
            <a:rPr lang="en-US" sz="2200" dirty="0"/>
            <a:t>IQ scores are alright at measuring intelligence, but they have major flaws</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5058A690-B42E-4EDB-8B15-4BE16F3EF86B}" type="parTrans" cxnId="{7FA39861-F11D-4B53-908E-F9702F81E3A9}">
      <dgm:prSet/>
      <dgm:spPr/>
      <dgm:t>
        <a:bodyPr/>
        <a:lstStyle/>
        <a:p>
          <a:endParaRPr lang="en-US"/>
        </a:p>
      </dgm:t>
    </dgm:pt>
    <dgm:pt modelId="{1AFEFB10-0E1B-409D-9252-D5C16A2A0DC4}" type="sibTrans" cxnId="{7FA39861-F11D-4B53-908E-F9702F81E3A9}">
      <dgm:prSet phldrT="3" phldr="0"/>
      <dgm:spPr/>
      <dgm:t>
        <a:bodyPr/>
        <a:lstStyle/>
        <a:p>
          <a:r>
            <a:rPr lang="en-US"/>
            <a:t>3</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9322012F-F1C7-4DF1-915E-38B2A63870A5}" type="pres">
      <dgm:prSet presAssocID="{BD6165C8-48B9-4287-A78D-3054E9C996F2}" presName="Name0" presStyleCnt="0">
        <dgm:presLayoutVars>
          <dgm:animLvl val="lvl"/>
          <dgm:resizeHandles val="exact"/>
        </dgm:presLayoutVars>
      </dgm:prSet>
      <dgm:spPr/>
    </dgm:pt>
    <dgm:pt modelId="{26B8C24C-5953-4A61-8E1D-7E92826D4362}" type="pres">
      <dgm:prSet presAssocID="{F62E56CB-30B2-4A87-8FE8-B1AF18459C61}" presName="compositeNode" presStyleCnt="0">
        <dgm:presLayoutVars>
          <dgm:bulletEnabled val="1"/>
        </dgm:presLayoutVars>
      </dgm:prSet>
      <dgm:spPr/>
    </dgm:pt>
    <dgm:pt modelId="{89CA2EC4-7978-470E-87F6-5EAB6F4A6A9B}" type="pres">
      <dgm:prSet presAssocID="{F62E56CB-30B2-4A87-8FE8-B1AF18459C61}" presName="bgRect" presStyleLbl="bgAccFollowNode1" presStyleIdx="0" presStyleCnt="3"/>
      <dgm:spPr/>
    </dgm:pt>
    <dgm:pt modelId="{A2ACA01E-198D-4CCC-91FB-2D177CE9DC70}" type="pres">
      <dgm:prSet presAssocID="{C43E4B20-403E-482D-8715-0533D25D12FF}" presName="sibTransNodeCircle" presStyleLbl="alignNode1" presStyleIdx="0" presStyleCnt="6">
        <dgm:presLayoutVars>
          <dgm:chMax val="0"/>
          <dgm:bulletEnabled/>
        </dgm:presLayoutVars>
      </dgm:prSet>
      <dgm:spPr/>
    </dgm:pt>
    <dgm:pt modelId="{6CF8E6B8-E552-4016-BC0E-274C052D3CA4}" type="pres">
      <dgm:prSet presAssocID="{F62E56CB-30B2-4A87-8FE8-B1AF18459C61}" presName="bottomLine" presStyleLbl="alignNode1" presStyleIdx="1" presStyleCnt="6">
        <dgm:presLayoutVars/>
      </dgm:prSet>
      <dgm:spPr/>
    </dgm:pt>
    <dgm:pt modelId="{E27B275B-2197-4C7A-8D48-0B7C989CB0D4}" type="pres">
      <dgm:prSet presAssocID="{F62E56CB-30B2-4A87-8FE8-B1AF18459C61}" presName="nodeText" presStyleLbl="bgAccFollowNode1" presStyleIdx="0" presStyleCnt="3">
        <dgm:presLayoutVars>
          <dgm:bulletEnabled val="1"/>
        </dgm:presLayoutVars>
      </dgm:prSet>
      <dgm:spPr/>
    </dgm:pt>
    <dgm:pt modelId="{907DD013-53E6-42A7-A854-3D566874ED42}" type="pres">
      <dgm:prSet presAssocID="{C43E4B20-403E-482D-8715-0533D25D12FF}" presName="sibTrans" presStyleCnt="0"/>
      <dgm:spPr/>
    </dgm:pt>
    <dgm:pt modelId="{44605B9E-FB7C-4587-A6EB-6F94E22C07CE}" type="pres">
      <dgm:prSet presAssocID="{6139E377-022A-4564-94A3-0128BC7EA6C8}" presName="compositeNode" presStyleCnt="0">
        <dgm:presLayoutVars>
          <dgm:bulletEnabled val="1"/>
        </dgm:presLayoutVars>
      </dgm:prSet>
      <dgm:spPr/>
    </dgm:pt>
    <dgm:pt modelId="{AEBF122D-B360-438B-B4D4-40E5A742C52A}" type="pres">
      <dgm:prSet presAssocID="{6139E377-022A-4564-94A3-0128BC7EA6C8}" presName="bgRect" presStyleLbl="bgAccFollowNode1" presStyleIdx="1" presStyleCnt="3"/>
      <dgm:spPr/>
    </dgm:pt>
    <dgm:pt modelId="{437D7644-7342-412C-8B7D-1CA8E50CBE1E}" type="pres">
      <dgm:prSet presAssocID="{0C3CCBD2-106E-40D5-BFB8-E87D1C9FD51F}" presName="sibTransNodeCircle" presStyleLbl="alignNode1" presStyleIdx="2" presStyleCnt="6">
        <dgm:presLayoutVars>
          <dgm:chMax val="0"/>
          <dgm:bulletEnabled/>
        </dgm:presLayoutVars>
      </dgm:prSet>
      <dgm:spPr/>
    </dgm:pt>
    <dgm:pt modelId="{6CCEB5F0-EBCC-4A7B-9515-3CF8230E7405}" type="pres">
      <dgm:prSet presAssocID="{6139E377-022A-4564-94A3-0128BC7EA6C8}" presName="bottomLine" presStyleLbl="alignNode1" presStyleIdx="3" presStyleCnt="6">
        <dgm:presLayoutVars/>
      </dgm:prSet>
      <dgm:spPr/>
    </dgm:pt>
    <dgm:pt modelId="{F9001088-E3B8-439E-AF18-7F904E180F98}" type="pres">
      <dgm:prSet presAssocID="{6139E377-022A-4564-94A3-0128BC7EA6C8}" presName="nodeText" presStyleLbl="bgAccFollowNode1" presStyleIdx="1" presStyleCnt="3">
        <dgm:presLayoutVars>
          <dgm:bulletEnabled val="1"/>
        </dgm:presLayoutVars>
      </dgm:prSet>
      <dgm:spPr/>
    </dgm:pt>
    <dgm:pt modelId="{E3B80AA8-5273-41F0-A225-F95A9B3CC27D}" type="pres">
      <dgm:prSet presAssocID="{0C3CCBD2-106E-40D5-BFB8-E87D1C9FD51F}" presName="sibTrans" presStyleCnt="0"/>
      <dgm:spPr/>
    </dgm:pt>
    <dgm:pt modelId="{FAD942ED-E6DE-4DFB-BE5D-E2396A09DA6A}" type="pres">
      <dgm:prSet presAssocID="{07308D87-57FC-4FC4-9450-83CFA24107BC}" presName="compositeNode" presStyleCnt="0">
        <dgm:presLayoutVars>
          <dgm:bulletEnabled val="1"/>
        </dgm:presLayoutVars>
      </dgm:prSet>
      <dgm:spPr/>
    </dgm:pt>
    <dgm:pt modelId="{8AF354E1-A14D-49BF-A855-E1C8EFA50A2F}" type="pres">
      <dgm:prSet presAssocID="{07308D87-57FC-4FC4-9450-83CFA24107BC}" presName="bgRect" presStyleLbl="bgAccFollowNode1" presStyleIdx="2" presStyleCnt="3"/>
      <dgm:spPr/>
    </dgm:pt>
    <dgm:pt modelId="{9BF619CC-23B6-487A-A463-87CA67CB0219}" type="pres">
      <dgm:prSet presAssocID="{1AFEFB10-0E1B-409D-9252-D5C16A2A0DC4}" presName="sibTransNodeCircle" presStyleLbl="alignNode1" presStyleIdx="4" presStyleCnt="6">
        <dgm:presLayoutVars>
          <dgm:chMax val="0"/>
          <dgm:bulletEnabled/>
        </dgm:presLayoutVars>
      </dgm:prSet>
      <dgm:spPr/>
    </dgm:pt>
    <dgm:pt modelId="{28CAAEA0-894C-413F-BE67-EDC5E776F41B}" type="pres">
      <dgm:prSet presAssocID="{07308D87-57FC-4FC4-9450-83CFA24107BC}" presName="bottomLine" presStyleLbl="alignNode1" presStyleIdx="5" presStyleCnt="6">
        <dgm:presLayoutVars/>
      </dgm:prSet>
      <dgm:spPr/>
    </dgm:pt>
    <dgm:pt modelId="{77F3548A-0FEC-48D2-B326-3DD759E5077C}" type="pres">
      <dgm:prSet presAssocID="{07308D87-57FC-4FC4-9450-83CFA24107BC}" presName="nodeText" presStyleLbl="bgAccFollowNode1" presStyleIdx="2" presStyleCnt="3">
        <dgm:presLayoutVars>
          <dgm:bulletEnabled val="1"/>
        </dgm:presLayoutVars>
      </dgm:prSet>
      <dgm:spPr/>
    </dgm:pt>
  </dgm:ptLst>
  <dgm:cxnLst>
    <dgm:cxn modelId="{A9CE6A01-ED01-494C-84FF-9254C483AB3A}" type="presOf" srcId="{07308D87-57FC-4FC4-9450-83CFA24107BC}" destId="{8AF354E1-A14D-49BF-A855-E1C8EFA50A2F}" srcOrd="0" destOrd="0" presId="urn:microsoft.com/office/officeart/2016/7/layout/BasicLinearProcessNumbered"/>
    <dgm:cxn modelId="{35849606-6440-4881-9381-A0C576AAEF6B}" type="presOf" srcId="{0C3CCBD2-106E-40D5-BFB8-E87D1C9FD51F}" destId="{437D7644-7342-412C-8B7D-1CA8E50CBE1E}" srcOrd="0" destOrd="0" presId="urn:microsoft.com/office/officeart/2016/7/layout/BasicLinearProcessNumbered"/>
    <dgm:cxn modelId="{22865E08-7464-44FE-8606-EDB396B23EDA}" type="presOf" srcId="{C43E4B20-403E-482D-8715-0533D25D12FF}" destId="{A2ACA01E-198D-4CCC-91FB-2D177CE9DC70}" srcOrd="0" destOrd="0" presId="urn:microsoft.com/office/officeart/2016/7/layout/BasicLinearProcessNumbered"/>
    <dgm:cxn modelId="{0ACFD908-AF8A-44BF-8F80-4428EA5ABCCC}" srcId="{BD6165C8-48B9-4287-A78D-3054E9C996F2}" destId="{6139E377-022A-4564-94A3-0128BC7EA6C8}" srcOrd="1" destOrd="0" parTransId="{06A39405-AC99-4469-8715-9AA4A32DE9A2}" sibTransId="{0C3CCBD2-106E-40D5-BFB8-E87D1C9FD51F}"/>
    <dgm:cxn modelId="{870BDD0B-8E84-4228-8129-246EEB9206DE}" srcId="{BD6165C8-48B9-4287-A78D-3054E9C996F2}" destId="{F62E56CB-30B2-4A87-8FE8-B1AF18459C61}" srcOrd="0" destOrd="0" parTransId="{B137B3D6-7A08-44BB-8673-D1B4F61F6694}" sibTransId="{C43E4B20-403E-482D-8715-0533D25D12FF}"/>
    <dgm:cxn modelId="{7FA39861-F11D-4B53-908E-F9702F81E3A9}" srcId="{BD6165C8-48B9-4287-A78D-3054E9C996F2}" destId="{07308D87-57FC-4FC4-9450-83CFA24107BC}" srcOrd="2" destOrd="0" parTransId="{5058A690-B42E-4EDB-8B15-4BE16F3EF86B}" sibTransId="{1AFEFB10-0E1B-409D-9252-D5C16A2A0DC4}"/>
    <dgm:cxn modelId="{A2FFB445-085B-4785-AF01-4B8AC09678BA}" type="presOf" srcId="{BD6165C8-48B9-4287-A78D-3054E9C996F2}" destId="{9322012F-F1C7-4DF1-915E-38B2A63870A5}" srcOrd="0" destOrd="0" presId="urn:microsoft.com/office/officeart/2016/7/layout/BasicLinearProcessNumbered"/>
    <dgm:cxn modelId="{A0ADDE6B-3444-4597-95BF-2AC96E41931A}" type="presOf" srcId="{1AFEFB10-0E1B-409D-9252-D5C16A2A0DC4}" destId="{9BF619CC-23B6-487A-A463-87CA67CB0219}" srcOrd="0" destOrd="0" presId="urn:microsoft.com/office/officeart/2016/7/layout/BasicLinearProcessNumbered"/>
    <dgm:cxn modelId="{CEA2406D-1DFA-4CEA-9FDF-804C5FDEFBD6}" type="presOf" srcId="{07308D87-57FC-4FC4-9450-83CFA24107BC}" destId="{77F3548A-0FEC-48D2-B326-3DD759E5077C}" srcOrd="1" destOrd="0" presId="urn:microsoft.com/office/officeart/2016/7/layout/BasicLinearProcessNumbered"/>
    <dgm:cxn modelId="{75F69E71-51C1-416F-B503-94B27178220A}" type="presOf" srcId="{6139E377-022A-4564-94A3-0128BC7EA6C8}" destId="{F9001088-E3B8-439E-AF18-7F904E180F98}" srcOrd="1" destOrd="0" presId="urn:microsoft.com/office/officeart/2016/7/layout/BasicLinearProcessNumbered"/>
    <dgm:cxn modelId="{1A33CDDB-810B-40D1-B0C1-A76BC01CDC1D}" type="presOf" srcId="{F62E56CB-30B2-4A87-8FE8-B1AF18459C61}" destId="{89CA2EC4-7978-470E-87F6-5EAB6F4A6A9B}" srcOrd="0" destOrd="0" presId="urn:microsoft.com/office/officeart/2016/7/layout/BasicLinearProcessNumbered"/>
    <dgm:cxn modelId="{3B5199DD-5E8E-47EB-AB73-29E164ADC976}" type="presOf" srcId="{6139E377-022A-4564-94A3-0128BC7EA6C8}" destId="{AEBF122D-B360-438B-B4D4-40E5A742C52A}" srcOrd="0" destOrd="0" presId="urn:microsoft.com/office/officeart/2016/7/layout/BasicLinearProcessNumbered"/>
    <dgm:cxn modelId="{CBD6C8FD-7D06-4C4C-A37A-1674D7B0722D}" type="presOf" srcId="{F62E56CB-30B2-4A87-8FE8-B1AF18459C61}" destId="{E27B275B-2197-4C7A-8D48-0B7C989CB0D4}" srcOrd="1" destOrd="0" presId="urn:microsoft.com/office/officeart/2016/7/layout/BasicLinearProcessNumbered"/>
    <dgm:cxn modelId="{6B6285DA-5CB9-4E7A-AB0B-2D62C0F33CF9}" type="presParOf" srcId="{9322012F-F1C7-4DF1-915E-38B2A63870A5}" destId="{26B8C24C-5953-4A61-8E1D-7E92826D4362}" srcOrd="0" destOrd="0" presId="urn:microsoft.com/office/officeart/2016/7/layout/BasicLinearProcessNumbered"/>
    <dgm:cxn modelId="{077BAF27-BD8F-43A0-BC3F-908F6BE7A12C}" type="presParOf" srcId="{26B8C24C-5953-4A61-8E1D-7E92826D4362}" destId="{89CA2EC4-7978-470E-87F6-5EAB6F4A6A9B}" srcOrd="0" destOrd="0" presId="urn:microsoft.com/office/officeart/2016/7/layout/BasicLinearProcessNumbered"/>
    <dgm:cxn modelId="{AAD4F25E-0EE6-44AA-A83F-F6D518CEA39E}" type="presParOf" srcId="{26B8C24C-5953-4A61-8E1D-7E92826D4362}" destId="{A2ACA01E-198D-4CCC-91FB-2D177CE9DC70}" srcOrd="1" destOrd="0" presId="urn:microsoft.com/office/officeart/2016/7/layout/BasicLinearProcessNumbered"/>
    <dgm:cxn modelId="{5A72C33A-FFB4-4365-9ECC-B81C663E4DD5}" type="presParOf" srcId="{26B8C24C-5953-4A61-8E1D-7E92826D4362}" destId="{6CF8E6B8-E552-4016-BC0E-274C052D3CA4}" srcOrd="2" destOrd="0" presId="urn:microsoft.com/office/officeart/2016/7/layout/BasicLinearProcessNumbered"/>
    <dgm:cxn modelId="{4062C820-F600-44F7-995D-D45498A71B69}" type="presParOf" srcId="{26B8C24C-5953-4A61-8E1D-7E92826D4362}" destId="{E27B275B-2197-4C7A-8D48-0B7C989CB0D4}" srcOrd="3" destOrd="0" presId="urn:microsoft.com/office/officeart/2016/7/layout/BasicLinearProcessNumbered"/>
    <dgm:cxn modelId="{B6697F58-8169-465A-82A6-E925C1B1ACDC}" type="presParOf" srcId="{9322012F-F1C7-4DF1-915E-38B2A63870A5}" destId="{907DD013-53E6-42A7-A854-3D566874ED42}" srcOrd="1" destOrd="0" presId="urn:microsoft.com/office/officeart/2016/7/layout/BasicLinearProcessNumbered"/>
    <dgm:cxn modelId="{C31E3876-6BBE-490E-A3BA-3156FC2A613E}" type="presParOf" srcId="{9322012F-F1C7-4DF1-915E-38B2A63870A5}" destId="{44605B9E-FB7C-4587-A6EB-6F94E22C07CE}" srcOrd="2" destOrd="0" presId="urn:microsoft.com/office/officeart/2016/7/layout/BasicLinearProcessNumbered"/>
    <dgm:cxn modelId="{F9B19FD2-203F-4C44-A5AA-8DA2F6C5212D}" type="presParOf" srcId="{44605B9E-FB7C-4587-A6EB-6F94E22C07CE}" destId="{AEBF122D-B360-438B-B4D4-40E5A742C52A}" srcOrd="0" destOrd="0" presId="urn:microsoft.com/office/officeart/2016/7/layout/BasicLinearProcessNumbered"/>
    <dgm:cxn modelId="{AD9D16A9-AEA8-4D65-8FBA-DD2EEAD29B77}" type="presParOf" srcId="{44605B9E-FB7C-4587-A6EB-6F94E22C07CE}" destId="{437D7644-7342-412C-8B7D-1CA8E50CBE1E}" srcOrd="1" destOrd="0" presId="urn:microsoft.com/office/officeart/2016/7/layout/BasicLinearProcessNumbered"/>
    <dgm:cxn modelId="{FC6CCC41-EE83-4F58-AA49-A3783A19218B}" type="presParOf" srcId="{44605B9E-FB7C-4587-A6EB-6F94E22C07CE}" destId="{6CCEB5F0-EBCC-4A7B-9515-3CF8230E7405}" srcOrd="2" destOrd="0" presId="urn:microsoft.com/office/officeart/2016/7/layout/BasicLinearProcessNumbered"/>
    <dgm:cxn modelId="{08AE0820-A759-410D-AF70-4D3EB4FF5444}" type="presParOf" srcId="{44605B9E-FB7C-4587-A6EB-6F94E22C07CE}" destId="{F9001088-E3B8-439E-AF18-7F904E180F98}" srcOrd="3" destOrd="0" presId="urn:microsoft.com/office/officeart/2016/7/layout/BasicLinearProcessNumbered"/>
    <dgm:cxn modelId="{6719DF9D-F9DF-434E-A1E0-516B0EA6CEC6}" type="presParOf" srcId="{9322012F-F1C7-4DF1-915E-38B2A63870A5}" destId="{E3B80AA8-5273-41F0-A225-F95A9B3CC27D}" srcOrd="3" destOrd="0" presId="urn:microsoft.com/office/officeart/2016/7/layout/BasicLinearProcessNumbered"/>
    <dgm:cxn modelId="{3CA61493-9EBB-4A86-B510-F233BB4317A7}" type="presParOf" srcId="{9322012F-F1C7-4DF1-915E-38B2A63870A5}" destId="{FAD942ED-E6DE-4DFB-BE5D-E2396A09DA6A}" srcOrd="4" destOrd="0" presId="urn:microsoft.com/office/officeart/2016/7/layout/BasicLinearProcessNumbered"/>
    <dgm:cxn modelId="{D2DD6018-B80E-425B-9D91-596332C103FF}" type="presParOf" srcId="{FAD942ED-E6DE-4DFB-BE5D-E2396A09DA6A}" destId="{8AF354E1-A14D-49BF-A855-E1C8EFA50A2F}" srcOrd="0" destOrd="0" presId="urn:microsoft.com/office/officeart/2016/7/layout/BasicLinearProcessNumbered"/>
    <dgm:cxn modelId="{020711AA-D179-4B94-9EF7-C7BF7859479F}" type="presParOf" srcId="{FAD942ED-E6DE-4DFB-BE5D-E2396A09DA6A}" destId="{9BF619CC-23B6-487A-A463-87CA67CB0219}" srcOrd="1" destOrd="0" presId="urn:microsoft.com/office/officeart/2016/7/layout/BasicLinearProcessNumbered"/>
    <dgm:cxn modelId="{AF3846EA-90B9-4979-A684-95AEC75777A5}" type="presParOf" srcId="{FAD942ED-E6DE-4DFB-BE5D-E2396A09DA6A}" destId="{28CAAEA0-894C-413F-BE67-EDC5E776F41B}" srcOrd="2" destOrd="0" presId="urn:microsoft.com/office/officeart/2016/7/layout/BasicLinearProcessNumbered"/>
    <dgm:cxn modelId="{84A013EA-2691-4B8D-93E3-F57E2B879D10}" type="presParOf" srcId="{FAD942ED-E6DE-4DFB-BE5D-E2396A09DA6A}" destId="{77F3548A-0FEC-48D2-B326-3DD759E5077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A2EC4-7978-470E-87F6-5EAB6F4A6A9B}">
      <dsp:nvSpPr>
        <dsp:cNvPr id="0" name=""/>
        <dsp:cNvSpPr/>
      </dsp:nvSpPr>
      <dsp:spPr>
        <a:xfrm>
          <a:off x="0" y="0"/>
          <a:ext cx="3037581" cy="402272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822" tIns="330200" rIns="236822" bIns="330200" numCol="1" spcCol="1270" anchor="t" anchorCtr="0">
          <a:noAutofit/>
        </a:bodyPr>
        <a:lstStyle/>
        <a:p>
          <a:pPr marL="0" lvl="0" indent="0" algn="l" defTabSz="977900">
            <a:lnSpc>
              <a:spcPct val="150000"/>
            </a:lnSpc>
            <a:spcBef>
              <a:spcPct val="0"/>
            </a:spcBef>
            <a:spcAft>
              <a:spcPct val="35000"/>
            </a:spcAft>
            <a:buNone/>
          </a:pPr>
          <a:r>
            <a:rPr lang="en-US" sz="2200" kern="1200" dirty="0"/>
            <a:t>We probably acquire language through both nature AND nurture</a:t>
          </a:r>
        </a:p>
      </dsp:txBody>
      <dsp:txXfrm>
        <a:off x="0" y="1528635"/>
        <a:ext cx="3037581" cy="2413635"/>
      </dsp:txXfrm>
    </dsp:sp>
    <dsp:sp modelId="{A2ACA01E-198D-4CCC-91FB-2D177CE9DC70}">
      <dsp:nvSpPr>
        <dsp:cNvPr id="0" name=""/>
        <dsp:cNvSpPr/>
      </dsp:nvSpPr>
      <dsp:spPr>
        <a:xfrm>
          <a:off x="915382" y="402272"/>
          <a:ext cx="1206817" cy="1206817"/>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092116" y="579006"/>
        <a:ext cx="853349" cy="853349"/>
      </dsp:txXfrm>
    </dsp:sp>
    <dsp:sp modelId="{6CF8E6B8-E552-4016-BC0E-274C052D3CA4}">
      <dsp:nvSpPr>
        <dsp:cNvPr id="0" name=""/>
        <dsp:cNvSpPr/>
      </dsp:nvSpPr>
      <dsp:spPr>
        <a:xfrm>
          <a:off x="0" y="4022653"/>
          <a:ext cx="3037581"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F122D-B360-438B-B4D4-40E5A742C52A}">
      <dsp:nvSpPr>
        <dsp:cNvPr id="0" name=""/>
        <dsp:cNvSpPr/>
      </dsp:nvSpPr>
      <dsp:spPr>
        <a:xfrm>
          <a:off x="3341340" y="0"/>
          <a:ext cx="3037581" cy="4022725"/>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822" tIns="330200" rIns="236822" bIns="330200" numCol="1" spcCol="1270" anchor="t" anchorCtr="0">
          <a:noAutofit/>
        </a:bodyPr>
        <a:lstStyle/>
        <a:p>
          <a:pPr marL="0" lvl="0" indent="0" algn="l" defTabSz="977900">
            <a:lnSpc>
              <a:spcPct val="150000"/>
            </a:lnSpc>
            <a:spcBef>
              <a:spcPct val="0"/>
            </a:spcBef>
            <a:spcAft>
              <a:spcPct val="35000"/>
            </a:spcAft>
            <a:buNone/>
          </a:pPr>
          <a:r>
            <a:rPr lang="en-US" sz="2200" kern="1200" dirty="0"/>
            <a:t>Humans are “lazy” problem-solvers (and naturally bad at statistics)</a:t>
          </a:r>
        </a:p>
      </dsp:txBody>
      <dsp:txXfrm>
        <a:off x="3341340" y="1528635"/>
        <a:ext cx="3037581" cy="2413635"/>
      </dsp:txXfrm>
    </dsp:sp>
    <dsp:sp modelId="{437D7644-7342-412C-8B7D-1CA8E50CBE1E}">
      <dsp:nvSpPr>
        <dsp:cNvPr id="0" name=""/>
        <dsp:cNvSpPr/>
      </dsp:nvSpPr>
      <dsp:spPr>
        <a:xfrm>
          <a:off x="4256722" y="402272"/>
          <a:ext cx="1206817" cy="1206817"/>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4433456" y="579006"/>
        <a:ext cx="853349" cy="853349"/>
      </dsp:txXfrm>
    </dsp:sp>
    <dsp:sp modelId="{6CCEB5F0-EBCC-4A7B-9515-3CF8230E7405}">
      <dsp:nvSpPr>
        <dsp:cNvPr id="0" name=""/>
        <dsp:cNvSpPr/>
      </dsp:nvSpPr>
      <dsp:spPr>
        <a:xfrm>
          <a:off x="3341340" y="4022653"/>
          <a:ext cx="3037581"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354E1-A14D-49BF-A855-E1C8EFA50A2F}">
      <dsp:nvSpPr>
        <dsp:cNvPr id="0" name=""/>
        <dsp:cNvSpPr/>
      </dsp:nvSpPr>
      <dsp:spPr>
        <a:xfrm>
          <a:off x="6682680" y="0"/>
          <a:ext cx="3037581" cy="4022725"/>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822" tIns="330200" rIns="236822" bIns="330200" numCol="1" spcCol="1270" anchor="t" anchorCtr="0">
          <a:noAutofit/>
        </a:bodyPr>
        <a:lstStyle/>
        <a:p>
          <a:pPr marL="0" lvl="0" indent="0" algn="l" defTabSz="977900">
            <a:lnSpc>
              <a:spcPct val="150000"/>
            </a:lnSpc>
            <a:spcBef>
              <a:spcPct val="0"/>
            </a:spcBef>
            <a:spcAft>
              <a:spcPct val="35000"/>
            </a:spcAft>
            <a:buNone/>
          </a:pPr>
          <a:r>
            <a:rPr lang="en-US" sz="2200" kern="1200" dirty="0"/>
            <a:t>IQ scores are alright at measuring intelligence, but they have major flaws</a:t>
          </a:r>
        </a:p>
      </dsp:txBody>
      <dsp:txXfrm>
        <a:off x="6682680" y="1528635"/>
        <a:ext cx="3037581" cy="2413635"/>
      </dsp:txXfrm>
    </dsp:sp>
    <dsp:sp modelId="{9BF619CC-23B6-487A-A463-87CA67CB0219}">
      <dsp:nvSpPr>
        <dsp:cNvPr id="0" name=""/>
        <dsp:cNvSpPr/>
      </dsp:nvSpPr>
      <dsp:spPr>
        <a:xfrm>
          <a:off x="7598062" y="402272"/>
          <a:ext cx="1206817" cy="1206817"/>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774796" y="579006"/>
        <a:ext cx="853349" cy="853349"/>
      </dsp:txXfrm>
    </dsp:sp>
    <dsp:sp modelId="{28CAAEA0-894C-413F-BE67-EDC5E776F41B}">
      <dsp:nvSpPr>
        <dsp:cNvPr id="0" name=""/>
        <dsp:cNvSpPr/>
      </dsp:nvSpPr>
      <dsp:spPr>
        <a:xfrm>
          <a:off x="6682680" y="4022653"/>
          <a:ext cx="3037581"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25539-C02D-4BD5-801D-4051ACA75A20}" type="datetimeFigureOut">
              <a:rPr lang="en-US" smtClean="0"/>
              <a:t>6/8/2024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948E7-E35E-41FB-96A1-9AE1BDB6539E}" type="slidenum">
              <a:rPr lang="en-US" smtClean="0"/>
              <a:t>‹#›</a:t>
            </a:fld>
            <a:endParaRPr lang="en-US"/>
          </a:p>
        </p:txBody>
      </p:sp>
    </p:spTree>
    <p:extLst>
      <p:ext uri="{BB962C8B-B14F-4D97-AF65-F5344CB8AC3E}">
        <p14:creationId xmlns:p14="http://schemas.microsoft.com/office/powerpoint/2010/main" val="294663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background image is in the public domain. https://www.rawpixel.com/image/2478175/free-illustration-image-vintage-pattern-wallpaper</a:t>
            </a:r>
          </a:p>
        </p:txBody>
      </p:sp>
      <p:sp>
        <p:nvSpPr>
          <p:cNvPr id="4" name="Slide Number Placeholder 3"/>
          <p:cNvSpPr>
            <a:spLocks noGrp="1"/>
          </p:cNvSpPr>
          <p:nvPr>
            <p:ph type="sldNum" sz="quarter" idx="5"/>
          </p:nvPr>
        </p:nvSpPr>
        <p:spPr/>
        <p:txBody>
          <a:bodyPr/>
          <a:lstStyle/>
          <a:p>
            <a:fld id="{4A1948E7-E35E-41FB-96A1-9AE1BDB6539E}" type="slidenum">
              <a:rPr lang="en-US" smtClean="0"/>
              <a:t>1</a:t>
            </a:fld>
            <a:endParaRPr lang="en-US"/>
          </a:p>
        </p:txBody>
      </p:sp>
    </p:spTree>
    <p:extLst>
      <p:ext uri="{BB962C8B-B14F-4D97-AF65-F5344CB8AC3E}">
        <p14:creationId xmlns:p14="http://schemas.microsoft.com/office/powerpoint/2010/main" val="278466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DD8D3-7D9B-49EA-B999-53AF7CDC14FB}" type="slidenum">
              <a:rPr lang="en-US" smtClean="0"/>
              <a:t>30</a:t>
            </a:fld>
            <a:endParaRPr lang="en-US"/>
          </a:p>
        </p:txBody>
      </p:sp>
    </p:spTree>
    <p:extLst>
      <p:ext uri="{BB962C8B-B14F-4D97-AF65-F5344CB8AC3E}">
        <p14:creationId xmlns:p14="http://schemas.microsoft.com/office/powerpoint/2010/main" val="63785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scores could be anything; the population mean could be 10 points, 6 feet, 1 acre, etc.</a:t>
            </a:r>
          </a:p>
        </p:txBody>
      </p:sp>
      <p:sp>
        <p:nvSpPr>
          <p:cNvPr id="4" name="Slide Number Placeholder 3"/>
          <p:cNvSpPr>
            <a:spLocks noGrp="1"/>
          </p:cNvSpPr>
          <p:nvPr>
            <p:ph type="sldNum" sz="quarter" idx="5"/>
          </p:nvPr>
        </p:nvSpPr>
        <p:spPr/>
        <p:txBody>
          <a:bodyPr/>
          <a:lstStyle/>
          <a:p>
            <a:fld id="{4A1948E7-E35E-41FB-96A1-9AE1BDB6539E}" type="slidenum">
              <a:rPr lang="en-US" smtClean="0"/>
              <a:t>31</a:t>
            </a:fld>
            <a:endParaRPr lang="en-US"/>
          </a:p>
        </p:txBody>
      </p:sp>
    </p:spTree>
    <p:extLst>
      <p:ext uri="{BB962C8B-B14F-4D97-AF65-F5344CB8AC3E}">
        <p14:creationId xmlns:p14="http://schemas.microsoft.com/office/powerpoint/2010/main" val="227147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DD8D3-7D9B-49EA-B999-53AF7CDC14FB}" type="slidenum">
              <a:rPr lang="en-US" smtClean="0"/>
              <a:t>34</a:t>
            </a:fld>
            <a:endParaRPr lang="en-US"/>
          </a:p>
        </p:txBody>
      </p:sp>
    </p:spTree>
    <p:extLst>
      <p:ext uri="{BB962C8B-B14F-4D97-AF65-F5344CB8AC3E}">
        <p14:creationId xmlns:p14="http://schemas.microsoft.com/office/powerpoint/2010/main" val="17053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DD8D3-7D9B-49EA-B999-53AF7CDC14FB}" type="slidenum">
              <a:rPr lang="en-US" smtClean="0"/>
              <a:t>35</a:t>
            </a:fld>
            <a:endParaRPr lang="en-US"/>
          </a:p>
        </p:txBody>
      </p:sp>
    </p:spTree>
    <p:extLst>
      <p:ext uri="{BB962C8B-B14F-4D97-AF65-F5344CB8AC3E}">
        <p14:creationId xmlns:p14="http://schemas.microsoft.com/office/powerpoint/2010/main" val="359567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https://historymatters.gmu.edu/d/5293</a:t>
            </a:r>
          </a:p>
        </p:txBody>
      </p:sp>
      <p:sp>
        <p:nvSpPr>
          <p:cNvPr id="4" name="Slide Number Placeholder 3"/>
          <p:cNvSpPr>
            <a:spLocks noGrp="1"/>
          </p:cNvSpPr>
          <p:nvPr>
            <p:ph type="sldNum" sz="quarter" idx="5"/>
          </p:nvPr>
        </p:nvSpPr>
        <p:spPr/>
        <p:txBody>
          <a:bodyPr/>
          <a:lstStyle/>
          <a:p>
            <a:fld id="{4A1948E7-E35E-41FB-96A1-9AE1BDB6539E}" type="slidenum">
              <a:rPr lang="en-US" smtClean="0"/>
              <a:t>40</a:t>
            </a:fld>
            <a:endParaRPr lang="en-US"/>
          </a:p>
        </p:txBody>
      </p:sp>
    </p:spTree>
    <p:extLst>
      <p:ext uri="{BB962C8B-B14F-4D97-AF65-F5344CB8AC3E}">
        <p14:creationId xmlns:p14="http://schemas.microsoft.com/office/powerpoint/2010/main" val="353397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fld id="{4A1948E7-E35E-41FB-96A1-9AE1BDB6539E}" type="slidenum">
              <a:rPr lang="en-US" smtClean="0"/>
              <a:t>3</a:t>
            </a:fld>
            <a:endParaRPr lang="en-US"/>
          </a:p>
        </p:txBody>
      </p:sp>
    </p:spTree>
    <p:extLst>
      <p:ext uri="{BB962C8B-B14F-4D97-AF65-F5344CB8AC3E}">
        <p14:creationId xmlns:p14="http://schemas.microsoft.com/office/powerpoint/2010/main" val="42932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background image is in the public domain. https://picryl.com/media/esquimaux-group</a:t>
            </a:r>
          </a:p>
        </p:txBody>
      </p:sp>
      <p:sp>
        <p:nvSpPr>
          <p:cNvPr id="4" name="Slide Number Placeholder 3"/>
          <p:cNvSpPr>
            <a:spLocks noGrp="1"/>
          </p:cNvSpPr>
          <p:nvPr>
            <p:ph type="sldNum" sz="quarter" idx="5"/>
          </p:nvPr>
        </p:nvSpPr>
        <p:spPr/>
        <p:txBody>
          <a:bodyPr/>
          <a:lstStyle/>
          <a:p>
            <a:fld id="{4A1948E7-E35E-41FB-96A1-9AE1BDB6539E}" type="slidenum">
              <a:rPr lang="en-US" smtClean="0"/>
              <a:t>13</a:t>
            </a:fld>
            <a:endParaRPr lang="en-US"/>
          </a:p>
        </p:txBody>
      </p:sp>
    </p:spTree>
    <p:extLst>
      <p:ext uri="{BB962C8B-B14F-4D97-AF65-F5344CB8AC3E}">
        <p14:creationId xmlns:p14="http://schemas.microsoft.com/office/powerpoint/2010/main" val="1150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1948E7-E35E-41FB-96A1-9AE1BDB6539E}" type="slidenum">
              <a:rPr lang="en-US" smtClean="0"/>
              <a:t>22</a:t>
            </a:fld>
            <a:endParaRPr lang="en-US"/>
          </a:p>
        </p:txBody>
      </p:sp>
    </p:spTree>
    <p:extLst>
      <p:ext uri="{BB962C8B-B14F-4D97-AF65-F5344CB8AC3E}">
        <p14:creationId xmlns:p14="http://schemas.microsoft.com/office/powerpoint/2010/main" val="372768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1948E7-E35E-41FB-96A1-9AE1BDB6539E}" type="slidenum">
              <a:rPr lang="en-US" smtClean="0"/>
              <a:t>24</a:t>
            </a:fld>
            <a:endParaRPr lang="en-US"/>
          </a:p>
        </p:txBody>
      </p:sp>
    </p:spTree>
    <p:extLst>
      <p:ext uri="{BB962C8B-B14F-4D97-AF65-F5344CB8AC3E}">
        <p14:creationId xmlns:p14="http://schemas.microsoft.com/office/powerpoint/2010/main" val="189555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1948E7-E35E-41FB-96A1-9AE1BDB6539E}" type="slidenum">
              <a:rPr lang="en-US" smtClean="0"/>
              <a:t>25</a:t>
            </a:fld>
            <a:endParaRPr lang="en-US"/>
          </a:p>
        </p:txBody>
      </p:sp>
    </p:spTree>
    <p:extLst>
      <p:ext uri="{BB962C8B-B14F-4D97-AF65-F5344CB8AC3E}">
        <p14:creationId xmlns:p14="http://schemas.microsoft.com/office/powerpoint/2010/main" val="61476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Angelique Kerber ‘s first (and so far only) Wimbledon win, vs. Serena’s 7.</a:t>
            </a:r>
          </a:p>
        </p:txBody>
      </p:sp>
      <p:sp>
        <p:nvSpPr>
          <p:cNvPr id="4" name="Slide Number Placeholder 3"/>
          <p:cNvSpPr>
            <a:spLocks noGrp="1"/>
          </p:cNvSpPr>
          <p:nvPr>
            <p:ph type="sldNum" sz="quarter" idx="5"/>
          </p:nvPr>
        </p:nvSpPr>
        <p:spPr/>
        <p:txBody>
          <a:bodyPr/>
          <a:lstStyle/>
          <a:p>
            <a:fld id="{4A1948E7-E35E-41FB-96A1-9AE1BDB6539E}" type="slidenum">
              <a:rPr lang="en-US" smtClean="0"/>
              <a:t>26</a:t>
            </a:fld>
            <a:endParaRPr lang="en-US"/>
          </a:p>
        </p:txBody>
      </p:sp>
    </p:spTree>
    <p:extLst>
      <p:ext uri="{BB962C8B-B14F-4D97-AF65-F5344CB8AC3E}">
        <p14:creationId xmlns:p14="http://schemas.microsoft.com/office/powerpoint/2010/main" val="58175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Participation prompt: What’s wrong with this image? (The robot has three arms, the robot’s fingers look strange, the bottom edge of the blackboard jumps around, etc.)</a:t>
            </a:r>
          </a:p>
          <a:p>
            <a:endParaRPr lang="en-US" dirty="0"/>
          </a:p>
          <a:p>
            <a:r>
              <a:rPr lang="en-US" dirty="0"/>
              <a:t>This image was generated by AI. https://deepai.org/gallery-item/c06958f7b6834e9fb64ce6c620cbe736/one-robot-from-behind-looking-at-a-blackboard-covered.jpg.html</a:t>
            </a:r>
          </a:p>
        </p:txBody>
      </p:sp>
      <p:sp>
        <p:nvSpPr>
          <p:cNvPr id="4" name="Slide Number Placeholder 3"/>
          <p:cNvSpPr>
            <a:spLocks noGrp="1"/>
          </p:cNvSpPr>
          <p:nvPr>
            <p:ph type="sldNum" sz="quarter" idx="5"/>
          </p:nvPr>
        </p:nvSpPr>
        <p:spPr/>
        <p:txBody>
          <a:bodyPr/>
          <a:lstStyle/>
          <a:p>
            <a:fld id="{4A1948E7-E35E-41FB-96A1-9AE1BDB6539E}" type="slidenum">
              <a:rPr lang="en-US" smtClean="0"/>
              <a:t>27</a:t>
            </a:fld>
            <a:endParaRPr lang="en-US"/>
          </a:p>
        </p:txBody>
      </p:sp>
    </p:spTree>
    <p:extLst>
      <p:ext uri="{BB962C8B-B14F-4D97-AF65-F5344CB8AC3E}">
        <p14:creationId xmlns:p14="http://schemas.microsoft.com/office/powerpoint/2010/main" val="385545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the population mean for American</a:t>
            </a:r>
            <a:r>
              <a:rPr lang="en-US" baseline="0" dirty="0"/>
              <a:t> women’s height is 5ft and 3.5in!</a:t>
            </a:r>
            <a:endParaRPr lang="en-US" dirty="0"/>
          </a:p>
        </p:txBody>
      </p:sp>
      <p:sp>
        <p:nvSpPr>
          <p:cNvPr id="4" name="Slide Number Placeholder 3"/>
          <p:cNvSpPr>
            <a:spLocks noGrp="1"/>
          </p:cNvSpPr>
          <p:nvPr>
            <p:ph type="sldNum" sz="quarter" idx="10"/>
          </p:nvPr>
        </p:nvSpPr>
        <p:spPr/>
        <p:txBody>
          <a:bodyPr/>
          <a:lstStyle/>
          <a:p>
            <a:fld id="{EBADD8D3-7D9B-49EA-B999-53AF7CDC14FB}" type="slidenum">
              <a:rPr lang="en-US" smtClean="0"/>
              <a:t>28</a:t>
            </a:fld>
            <a:endParaRPr lang="en-US"/>
          </a:p>
        </p:txBody>
      </p:sp>
    </p:spTree>
    <p:extLst>
      <p:ext uri="{BB962C8B-B14F-4D97-AF65-F5344CB8AC3E}">
        <p14:creationId xmlns:p14="http://schemas.microsoft.com/office/powerpoint/2010/main" val="224578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4206-0930-096F-2624-FD169C8AF47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4A8E745-AAB8-EFF4-CAE9-DD4D5428CB35}"/>
              </a:ext>
            </a:extLst>
          </p:cNvPr>
          <p:cNvSpPr>
            <a:spLocks noGrp="1"/>
          </p:cNvSpPr>
          <p:nvPr>
            <p:ph type="subTitle" idx="1"/>
          </p:nvPr>
        </p:nvSpPr>
        <p:spPr>
          <a:xfrm>
            <a:off x="1524000" y="3602038"/>
            <a:ext cx="9144000" cy="1655762"/>
          </a:xfrm>
        </p:spPr>
        <p:txBody>
          <a:bodyPr/>
          <a:lstStyle>
            <a:lvl1pPr marL="0" indent="0" algn="ctr">
              <a:buNone/>
              <a:defRPr sz="24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CA2AA28-BBC4-0E3E-C16A-47C190869D0D}"/>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5" name="Footer Placeholder 4">
            <a:extLst>
              <a:ext uri="{FF2B5EF4-FFF2-40B4-BE49-F238E27FC236}">
                <a16:creationId xmlns:a16="http://schemas.microsoft.com/office/drawing/2014/main" id="{3ECC3F64-A155-11D8-D33B-CAD9F1EA6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032A2-F375-BD4B-5921-4FE73938AB68}"/>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263777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F7BE-CD51-F8E7-47BF-58983BF26B74}"/>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235CFFCD-0CBD-BD27-18EB-92DF1B4A42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4B619-08EE-E695-E49B-476CE3272B0D}"/>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5" name="Footer Placeholder 4">
            <a:extLst>
              <a:ext uri="{FF2B5EF4-FFF2-40B4-BE49-F238E27FC236}">
                <a16:creationId xmlns:a16="http://schemas.microsoft.com/office/drawing/2014/main" id="{11E35DCB-FD1A-AACE-F8A1-3D20739E3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825-B24C-6A53-5F6D-D2444F4B0CE3}"/>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92671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D3E29-4819-698B-F0AB-8AD410950CDD}"/>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4661D9E7-5A77-B378-1467-3318343F74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72ED7-A4C7-B3A0-0696-3E081BD298F3}"/>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5" name="Footer Placeholder 4">
            <a:extLst>
              <a:ext uri="{FF2B5EF4-FFF2-40B4-BE49-F238E27FC236}">
                <a16:creationId xmlns:a16="http://schemas.microsoft.com/office/drawing/2014/main" id="{A410F48A-A438-3944-98B8-FE81F53E9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8A648-1BC1-4BA7-0BC7-170C47DA4303}"/>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367191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DE25-7B47-13B0-9EF4-6799BDDE8425}"/>
              </a:ext>
            </a:extLst>
          </p:cNvPr>
          <p:cNvSpPr>
            <a:spLocks noGrp="1"/>
          </p:cNvSpPr>
          <p:nvPr>
            <p:ph type="title" hasCustomPrompt="1"/>
          </p:nvPr>
        </p:nvSpPr>
        <p:spPr>
          <a:xfrm>
            <a:off x="712177" y="365126"/>
            <a:ext cx="10851173" cy="114715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B2FCB6-03AC-DBB6-15A3-707E7C932707}"/>
              </a:ext>
            </a:extLst>
          </p:cNvPr>
          <p:cNvSpPr>
            <a:spLocks noGrp="1"/>
          </p:cNvSpPr>
          <p:nvPr>
            <p:ph idx="1"/>
          </p:nvPr>
        </p:nvSpPr>
        <p:spPr>
          <a:xfrm>
            <a:off x="712177" y="1749668"/>
            <a:ext cx="10851173" cy="4606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7917F-3B34-F8F7-BFE8-FFE64E4048A2}"/>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5" name="Footer Placeholder 4">
            <a:extLst>
              <a:ext uri="{FF2B5EF4-FFF2-40B4-BE49-F238E27FC236}">
                <a16:creationId xmlns:a16="http://schemas.microsoft.com/office/drawing/2014/main" id="{83839067-95F1-5549-D756-E57073D05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9DF86-DE36-6825-1CFA-3AF4DC1E6C37}"/>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140341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F674-B3AF-68A2-A322-35CAA0FE4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54067-29A2-F120-9ADB-E93CD463BC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Roboto Slab" pitchFamily="2" charset="0"/>
                <a:ea typeface="Roboto Slab"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F8CBCD9-82BD-8531-7F77-F40E06A4E956}"/>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5" name="Footer Placeholder 4">
            <a:extLst>
              <a:ext uri="{FF2B5EF4-FFF2-40B4-BE49-F238E27FC236}">
                <a16:creationId xmlns:a16="http://schemas.microsoft.com/office/drawing/2014/main" id="{8B0E4488-CDC6-1477-7BF8-DABFCDD81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258A9-6799-B4B8-AB74-39A9D4BDC24E}"/>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128035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DA20-A5B5-1853-3F56-014D3D98E6D4}"/>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7DE4D12-964F-DD2E-5F66-48C6A6623A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6ABD-4CA3-55A6-F1D5-AB5B87F864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93A43-7564-AA7C-438F-79B4A1F46EA2}"/>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6" name="Footer Placeholder 5">
            <a:extLst>
              <a:ext uri="{FF2B5EF4-FFF2-40B4-BE49-F238E27FC236}">
                <a16:creationId xmlns:a16="http://schemas.microsoft.com/office/drawing/2014/main" id="{303DBF88-6CF9-0717-26F2-78ED460AB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7E399-2254-B512-9A51-3F268D2B0F30}"/>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48211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EA80-4FFE-BB3F-9109-E8CBA301E033}"/>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80DD7D-8F11-9D24-2F73-5E3168B07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D4D5F4-21D3-8941-A767-BC50B39EDE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A5F2A-B56D-6FA8-651C-62B40EDEB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86036-9743-F973-0AEA-6FACDE80FF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1A4FB2-4001-4686-B3FD-1CC8E50598D1}"/>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8" name="Footer Placeholder 7">
            <a:extLst>
              <a:ext uri="{FF2B5EF4-FFF2-40B4-BE49-F238E27FC236}">
                <a16:creationId xmlns:a16="http://schemas.microsoft.com/office/drawing/2014/main" id="{90E61EBF-1578-3A97-00A1-B465FA07A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E01500-6AB0-8287-9C2E-453A83D3571E}"/>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119970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E4B7DF-132D-DDCF-C7C0-A7CB5E66563E}"/>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6" name="Rectangle 5">
            <a:extLst>
              <a:ext uri="{FF2B5EF4-FFF2-40B4-BE49-F238E27FC236}">
                <a16:creationId xmlns:a16="http://schemas.microsoft.com/office/drawing/2014/main" id="{9F8557E4-9F0C-A0EE-4E7A-2033E20A3D37}"/>
              </a:ext>
            </a:extLst>
          </p:cNvPr>
          <p:cNvSpPr/>
          <p:nvPr userDrawn="1"/>
        </p:nvSpPr>
        <p:spPr>
          <a:xfrm>
            <a:off x="0" y="4553988"/>
            <a:ext cx="12192000" cy="2304012"/>
          </a:xfrm>
          <a:prstGeom prst="rect">
            <a:avLst/>
          </a:prstGeom>
          <a:solidFill>
            <a:srgbClr val="007E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6D911-6C6C-A557-40B8-B1933DA30904}"/>
              </a:ext>
            </a:extLst>
          </p:cNvPr>
          <p:cNvSpPr>
            <a:spLocks noGrp="1"/>
          </p:cNvSpPr>
          <p:nvPr>
            <p:ph type="title"/>
          </p:nvPr>
        </p:nvSpPr>
        <p:spPr>
          <a:xfrm>
            <a:off x="602531" y="5030787"/>
            <a:ext cx="10515600"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2193CD5A-0F32-A512-83F0-8AA8BD3C48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1EA91B-06BE-39B5-1C9A-2AEF4A03493B}"/>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5623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374636-8417-AF68-D11C-14A22C7B6415}"/>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3" name="Footer Placeholder 2">
            <a:extLst>
              <a:ext uri="{FF2B5EF4-FFF2-40B4-BE49-F238E27FC236}">
                <a16:creationId xmlns:a16="http://schemas.microsoft.com/office/drawing/2014/main" id="{713C4D68-21EB-872A-ACDA-9DDE8F4FB8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A5103A-CE85-C001-34B8-31CB69D92361}"/>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161931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805F-242A-4072-2522-18630E497091}"/>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91ECF4B-9F34-6408-025E-E64DBEB48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8C655C-EC91-FEFB-7F68-1103513E3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7B607-3C03-00EA-0820-12BE4F9AAABD}"/>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6" name="Footer Placeholder 5">
            <a:extLst>
              <a:ext uri="{FF2B5EF4-FFF2-40B4-BE49-F238E27FC236}">
                <a16:creationId xmlns:a16="http://schemas.microsoft.com/office/drawing/2014/main" id="{8E284121-565F-9091-5482-FDD7EBB3F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39343-009C-DB71-6C63-2BA37D860265}"/>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280973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A42D-444A-DDDA-91C0-CA0B75B4CAA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ED941AD-FB2D-0A74-D4FB-52710544D7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25F5F8-FE25-EC60-08DD-A153559EA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4DCC4-4347-5DFB-1334-3451924B08F4}"/>
              </a:ext>
            </a:extLst>
          </p:cNvPr>
          <p:cNvSpPr>
            <a:spLocks noGrp="1"/>
          </p:cNvSpPr>
          <p:nvPr>
            <p:ph type="dt" sz="half" idx="10"/>
          </p:nvPr>
        </p:nvSpPr>
        <p:spPr/>
        <p:txBody>
          <a:bodyPr/>
          <a:lstStyle/>
          <a:p>
            <a:fld id="{125A434D-B03F-41A3-B9C6-7E3DAB03B357}" type="datetimeFigureOut">
              <a:rPr lang="en-US" smtClean="0"/>
              <a:t>6/8/2024</a:t>
            </a:fld>
            <a:endParaRPr lang="en-US"/>
          </a:p>
        </p:txBody>
      </p:sp>
      <p:sp>
        <p:nvSpPr>
          <p:cNvPr id="6" name="Footer Placeholder 5">
            <a:extLst>
              <a:ext uri="{FF2B5EF4-FFF2-40B4-BE49-F238E27FC236}">
                <a16:creationId xmlns:a16="http://schemas.microsoft.com/office/drawing/2014/main" id="{CF30C6B1-869E-E22B-9F3F-47FF3571E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D0E98-4066-EBEE-22F6-98D7CD960F92}"/>
              </a:ext>
            </a:extLst>
          </p:cNvPr>
          <p:cNvSpPr>
            <a:spLocks noGrp="1"/>
          </p:cNvSpPr>
          <p:nvPr>
            <p:ph type="sldNum" sz="quarter" idx="12"/>
          </p:nvPr>
        </p:nvSpPr>
        <p:spPr/>
        <p:txBody>
          <a:bodyPr/>
          <a:lstStyle/>
          <a:p>
            <a:fld id="{34AA6625-C3EB-4BE1-98C6-7BFF40802078}" type="slidenum">
              <a:rPr lang="en-US" smtClean="0"/>
              <a:t>‹#›</a:t>
            </a:fld>
            <a:endParaRPr lang="en-US"/>
          </a:p>
        </p:txBody>
      </p:sp>
    </p:spTree>
    <p:extLst>
      <p:ext uri="{BB962C8B-B14F-4D97-AF65-F5344CB8AC3E}">
        <p14:creationId xmlns:p14="http://schemas.microsoft.com/office/powerpoint/2010/main" val="22096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C67F8-A466-E054-A123-CCCF6E425375}"/>
              </a:ext>
            </a:extLst>
          </p:cNvPr>
          <p:cNvSpPr>
            <a:spLocks noGrp="1"/>
          </p:cNvSpPr>
          <p:nvPr>
            <p:ph type="title"/>
          </p:nvPr>
        </p:nvSpPr>
        <p:spPr>
          <a:xfrm>
            <a:off x="712177" y="365126"/>
            <a:ext cx="10641623" cy="11471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4CF674-4775-C0F7-E172-6E6D2AE9ADA7}"/>
              </a:ext>
            </a:extLst>
          </p:cNvPr>
          <p:cNvSpPr>
            <a:spLocks noGrp="1"/>
          </p:cNvSpPr>
          <p:nvPr>
            <p:ph type="body" idx="1"/>
          </p:nvPr>
        </p:nvSpPr>
        <p:spPr>
          <a:xfrm>
            <a:off x="712177" y="1749669"/>
            <a:ext cx="10641623" cy="44272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5EB95C-11B1-8AD0-290A-B64B140B8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5A434D-B03F-41A3-B9C6-7E3DAB03B357}" type="datetimeFigureOut">
              <a:rPr lang="en-US" smtClean="0"/>
              <a:t>6/8/2024</a:t>
            </a:fld>
            <a:endParaRPr lang="en-US"/>
          </a:p>
        </p:txBody>
      </p:sp>
      <p:sp>
        <p:nvSpPr>
          <p:cNvPr id="5" name="Footer Placeholder 4">
            <a:extLst>
              <a:ext uri="{FF2B5EF4-FFF2-40B4-BE49-F238E27FC236}">
                <a16:creationId xmlns:a16="http://schemas.microsoft.com/office/drawing/2014/main" id="{71279F51-9078-87DB-039F-BB7CEC8F7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F3D320-5503-F908-1CF6-43CDC2188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A6625-C3EB-4BE1-98C6-7BFF40802078}" type="slidenum">
              <a:rPr lang="en-US" smtClean="0"/>
              <a:t>‹#›</a:t>
            </a:fld>
            <a:endParaRPr lang="en-US"/>
          </a:p>
        </p:txBody>
      </p:sp>
      <p:cxnSp>
        <p:nvCxnSpPr>
          <p:cNvPr id="8" name="Straight Connector 7">
            <a:extLst>
              <a:ext uri="{FF2B5EF4-FFF2-40B4-BE49-F238E27FC236}">
                <a16:creationId xmlns:a16="http://schemas.microsoft.com/office/drawing/2014/main" id="{99B8A506-ACF1-68A6-B980-5F2E7ADD9891}"/>
              </a:ext>
            </a:extLst>
          </p:cNvPr>
          <p:cNvCxnSpPr/>
          <p:nvPr userDrawn="1"/>
        </p:nvCxnSpPr>
        <p:spPr>
          <a:xfrm>
            <a:off x="536331" y="365125"/>
            <a:ext cx="0" cy="1147152"/>
          </a:xfrm>
          <a:prstGeom prst="line">
            <a:avLst/>
          </a:prstGeom>
          <a:ln>
            <a:solidFill>
              <a:srgbClr val="007E82"/>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33120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Roboto Slab" pitchFamily="2" charset="0"/>
          <a:ea typeface="Roboto Slab" pitchFamily="2" charset="0"/>
          <a:cs typeface="Roboto" panose="02000000000000000000" pitchFamily="2" charset="0"/>
        </a:defRPr>
      </a:lvl1pPr>
    </p:titleStyle>
    <p:bodyStyle>
      <a:lvl1pPr marL="228600" indent="-228600" algn="l" defTabSz="914400" rtl="0" eaLnBrk="1" latinLnBrk="0" hangingPunct="1">
        <a:lnSpc>
          <a:spcPct val="150000"/>
        </a:lnSpc>
        <a:spcBef>
          <a:spcPts val="1000"/>
        </a:spcBef>
        <a:buFont typeface="Wingdings" panose="05000000000000000000" pitchFamily="2" charset="2"/>
        <a:buChar char="§"/>
        <a:defRPr sz="3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150000"/>
        </a:lnSpc>
        <a:spcBef>
          <a:spcPts val="500"/>
        </a:spcBef>
        <a:buFont typeface="Wingdings" panose="05000000000000000000" pitchFamily="2" charset="2"/>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150000"/>
        </a:lnSpc>
        <a:spcBef>
          <a:spcPts val="500"/>
        </a:spcBef>
        <a:buFont typeface="Wingdings" panose="05000000000000000000" pitchFamily="2"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150000"/>
        </a:lnSpc>
        <a:spcBef>
          <a:spcPts val="500"/>
        </a:spcBef>
        <a:buFont typeface="Wingdings" panose="05000000000000000000" pitchFamily="2"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150000"/>
        </a:lnSpc>
        <a:spcBef>
          <a:spcPts val="500"/>
        </a:spcBef>
        <a:buFont typeface="Wingdings" panose="05000000000000000000" pitchFamily="2"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chive.org/details/SecretoftheWildChil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hyperlink" Target="https://creativecommons.org/licenses/by/2.0/" TargetMode="External"/><Relationship Id="rId4" Type="http://schemas.openxmlformats.org/officeDocument/2006/relationships/hyperlink" Target="https://www.flickr.com/photos/195219893@N08/5192367927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Rubik%27s_Cube_3x3.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sa/4.0/deed.e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rhythmstrip/963402319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Empirical_Rule.PN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creativecommons.org/licenses/by/2.0/" TargetMode="External"/><Relationship Id="rId5" Type="http://schemas.openxmlformats.org/officeDocument/2006/relationships/hyperlink" Target="https://www.emergencydentistsusa.com/dentably/" TargetMode="External"/><Relationship Id="rId4" Type="http://schemas.openxmlformats.org/officeDocument/2006/relationships/hyperlink" Target="https://www.flickr.com/photos/142745335@N02/4534521621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Empirical_Rule.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ki/File:Empirical_Rule.PNG" TargetMode="Externa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pressbooks-dev.oer.hawaii.edu/psychology/chapter/the-source-of-intelligenc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amphalon/16370575692"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nc-sa/2.0/" TargetMode="External"/><Relationship Id="rId4" Type="http://schemas.openxmlformats.org/officeDocument/2006/relationships/hyperlink" Target="https://sssscomic.com/index.php?id=ho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tartasl.com/sign-language-symbol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4free.org/photo/14330/doubt.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photo/brunette-mother-posing-with-baby-in-hands-1941743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01793-AF1C-4EAB-8BD1-E81B1C0F3BC6}"/>
              </a:ext>
            </a:extLst>
          </p:cNvPr>
          <p:cNvSpPr>
            <a:spLocks noGrp="1"/>
          </p:cNvSpPr>
          <p:nvPr>
            <p:ph type="ctrTitle"/>
          </p:nvPr>
        </p:nvSpPr>
        <p:spPr>
          <a:xfrm>
            <a:off x="343347" y="4131084"/>
            <a:ext cx="10518776" cy="2203445"/>
          </a:xfrm>
        </p:spPr>
        <p:txBody>
          <a:bodyPr wrap="square" anchor="b">
            <a:noAutofit/>
          </a:bodyPr>
          <a:lstStyle/>
          <a:p>
            <a:pPr algn="l"/>
            <a:r>
              <a:rPr lang="en-US" sz="7200" dirty="0">
                <a:solidFill>
                  <a:schemeClr val="bg1"/>
                </a:solidFill>
                <a:latin typeface="Roboto Slab" pitchFamily="2" charset="0"/>
                <a:ea typeface="Roboto Slab" pitchFamily="2" charset="0"/>
              </a:rPr>
              <a:t>Chapter 8: Cognition </a:t>
            </a:r>
            <a:br>
              <a:rPr lang="en-US" sz="7200" dirty="0">
                <a:solidFill>
                  <a:schemeClr val="bg1"/>
                </a:solidFill>
                <a:latin typeface="Roboto Slab" pitchFamily="2" charset="0"/>
                <a:ea typeface="Roboto Slab" pitchFamily="2" charset="0"/>
              </a:rPr>
            </a:br>
            <a:r>
              <a:rPr lang="en-US" sz="7200" dirty="0">
                <a:solidFill>
                  <a:schemeClr val="bg1"/>
                </a:solidFill>
                <a:latin typeface="Roboto Slab" pitchFamily="2" charset="0"/>
                <a:ea typeface="Roboto Slab" pitchFamily="2" charset="0"/>
              </a:rPr>
              <a:t>&amp; Intelligence</a:t>
            </a:r>
          </a:p>
        </p:txBody>
      </p:sp>
      <p:sp>
        <p:nvSpPr>
          <p:cNvPr id="3" name="Subtitle 2">
            <a:extLst>
              <a:ext uri="{FF2B5EF4-FFF2-40B4-BE49-F238E27FC236}">
                <a16:creationId xmlns:a16="http://schemas.microsoft.com/office/drawing/2014/main" id="{41F5FD61-3C46-4EB1-8C32-120FFEF3FD92}"/>
              </a:ext>
            </a:extLst>
          </p:cNvPr>
          <p:cNvSpPr>
            <a:spLocks noGrp="1"/>
          </p:cNvSpPr>
          <p:nvPr>
            <p:ph type="subTitle" idx="1"/>
          </p:nvPr>
        </p:nvSpPr>
        <p:spPr>
          <a:xfrm>
            <a:off x="10015368" y="6179972"/>
            <a:ext cx="2176631" cy="678018"/>
          </a:xfrm>
        </p:spPr>
        <p:txBody>
          <a:bodyPr anchor="t">
            <a:noAutofit/>
          </a:bodyPr>
          <a:lstStyle/>
          <a:p>
            <a:pPr>
              <a:lnSpc>
                <a:spcPct val="100000"/>
              </a:lnSpc>
            </a:pPr>
            <a:r>
              <a:rPr lang="en-US" sz="4000" dirty="0">
                <a:solidFill>
                  <a:schemeClr val="bg1"/>
                </a:solidFill>
                <a:latin typeface="Roboto Slab" pitchFamily="2" charset="0"/>
                <a:ea typeface="Roboto Slab" pitchFamily="2" charset="0"/>
              </a:rPr>
              <a:t>PSY 101</a:t>
            </a:r>
          </a:p>
        </p:txBody>
      </p:sp>
      <p:pic>
        <p:nvPicPr>
          <p:cNvPr id="1026" name="Picture 2" descr="A decorative image of teal, floral wallpaper.">
            <a:extLst>
              <a:ext uri="{FF2B5EF4-FFF2-40B4-BE49-F238E27FC236}">
                <a16:creationId xmlns:a16="http://schemas.microsoft.com/office/drawing/2014/main" id="{B215D5E3-2471-374B-2738-2CFE6C560C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02" b="6473"/>
          <a:stretch/>
        </p:blipFill>
        <p:spPr bwMode="auto">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034" name="Freeform: Shape 103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5069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A66A-29CB-4C3A-866F-B0FFC1535DE5}"/>
              </a:ext>
            </a:extLst>
          </p:cNvPr>
          <p:cNvSpPr>
            <a:spLocks noGrp="1"/>
          </p:cNvSpPr>
          <p:nvPr>
            <p:ph type="title"/>
          </p:nvPr>
        </p:nvSpPr>
        <p:spPr/>
        <p:txBody>
          <a:bodyPr/>
          <a:lstStyle/>
          <a:p>
            <a:r>
              <a:rPr lang="en-US" dirty="0"/>
              <a:t>LANGUAGE ACQUISITION 4</a:t>
            </a:r>
          </a:p>
        </p:txBody>
      </p:sp>
      <p:sp>
        <p:nvSpPr>
          <p:cNvPr id="3" name="Content Placeholder 2">
            <a:extLst>
              <a:ext uri="{FF2B5EF4-FFF2-40B4-BE49-F238E27FC236}">
                <a16:creationId xmlns:a16="http://schemas.microsoft.com/office/drawing/2014/main" id="{8CE6E4BB-4AE8-41E7-9969-6DC8324BDA92}"/>
              </a:ext>
            </a:extLst>
          </p:cNvPr>
          <p:cNvSpPr>
            <a:spLocks noGrp="1"/>
          </p:cNvSpPr>
          <p:nvPr>
            <p:ph idx="1"/>
          </p:nvPr>
        </p:nvSpPr>
        <p:spPr>
          <a:xfrm>
            <a:off x="1024128" y="1499615"/>
            <a:ext cx="9720073" cy="5121901"/>
          </a:xfrm>
        </p:spPr>
        <p:txBody>
          <a:bodyPr>
            <a:normAutofit fontScale="85000" lnSpcReduction="20000"/>
          </a:bodyPr>
          <a:lstStyle/>
          <a:p>
            <a:r>
              <a:rPr lang="en-US" b="1" dirty="0"/>
              <a:t>Critical period hypothesis</a:t>
            </a:r>
            <a:r>
              <a:rPr lang="en-US" dirty="0"/>
              <a:t>: language acquisition is only possible up to age 5, during the “critical period” when there’s sufficient </a:t>
            </a:r>
            <a:r>
              <a:rPr lang="en-US" i="1" dirty="0"/>
              <a:t>neuroplasticity</a:t>
            </a:r>
          </a:p>
          <a:p>
            <a:endParaRPr lang="en-US" dirty="0"/>
          </a:p>
          <a:p>
            <a:r>
              <a:rPr lang="en-US" b="1" dirty="0"/>
              <a:t>Language deprivation</a:t>
            </a:r>
            <a:r>
              <a:rPr lang="en-US" dirty="0"/>
              <a:t>: when someone isn’t taught language by that age and can never learn to speak</a:t>
            </a:r>
          </a:p>
          <a:p>
            <a:pPr marL="400050" lvl="1" indent="-273050">
              <a:buFont typeface="Arial" panose="020B0604020202020204" pitchFamily="34" charset="0"/>
              <a:buChar char="•"/>
            </a:pPr>
            <a:r>
              <a:rPr lang="en-US" dirty="0"/>
              <a:t>Generally happens because a child doesn’t have human contact at an early age; sometimes called</a:t>
            </a:r>
            <a:r>
              <a:rPr lang="en-US" dirty="0">
                <a:sym typeface="Wingdings" panose="05000000000000000000" pitchFamily="2" charset="2"/>
              </a:rPr>
              <a:t> “feral children”</a:t>
            </a:r>
          </a:p>
          <a:p>
            <a:pPr marL="400050" lvl="1" indent="-273050">
              <a:buFont typeface="Arial" panose="020B0604020202020204" pitchFamily="34" charset="0"/>
              <a:buChar char="•"/>
            </a:pPr>
            <a:r>
              <a:rPr lang="en-US" dirty="0">
                <a:sym typeface="Wingdings" panose="05000000000000000000" pitchFamily="2" charset="2"/>
              </a:rPr>
              <a:t>Can happen to deaf children who aren’t taught a sign language</a:t>
            </a:r>
          </a:p>
          <a:p>
            <a:pPr marL="400050" lvl="1" indent="-273050">
              <a:buFont typeface="Arial" panose="020B0604020202020204" pitchFamily="34" charset="0"/>
              <a:buChar char="•"/>
            </a:pPr>
            <a:endParaRPr lang="en-US" dirty="0">
              <a:sym typeface="Wingdings" panose="05000000000000000000" pitchFamily="2" charset="2"/>
            </a:endParaRPr>
          </a:p>
        </p:txBody>
      </p:sp>
    </p:spTree>
    <p:extLst>
      <p:ext uri="{BB962C8B-B14F-4D97-AF65-F5344CB8AC3E}">
        <p14:creationId xmlns:p14="http://schemas.microsoft.com/office/powerpoint/2010/main" val="23067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C325-FC69-8312-EA1C-34CCABC38760}"/>
              </a:ext>
            </a:extLst>
          </p:cNvPr>
          <p:cNvSpPr>
            <a:spLocks noGrp="1"/>
          </p:cNvSpPr>
          <p:nvPr>
            <p:ph type="title"/>
          </p:nvPr>
        </p:nvSpPr>
        <p:spPr>
          <a:xfrm>
            <a:off x="1024128" y="585216"/>
            <a:ext cx="6066818" cy="1499616"/>
          </a:xfrm>
        </p:spPr>
        <p:txBody>
          <a:bodyPr>
            <a:normAutofit/>
          </a:bodyPr>
          <a:lstStyle/>
          <a:p>
            <a:r>
              <a:rPr lang="en-US" dirty="0"/>
              <a:t>LANGUAGE </a:t>
            </a:r>
            <a:br>
              <a:rPr lang="en-US" dirty="0"/>
            </a:br>
            <a:r>
              <a:rPr lang="en-US" dirty="0"/>
              <a:t>ACQUISITION 5</a:t>
            </a:r>
          </a:p>
        </p:txBody>
      </p:sp>
      <p:sp>
        <p:nvSpPr>
          <p:cNvPr id="3" name="Content Placeholder 2">
            <a:extLst>
              <a:ext uri="{FF2B5EF4-FFF2-40B4-BE49-F238E27FC236}">
                <a16:creationId xmlns:a16="http://schemas.microsoft.com/office/drawing/2014/main" id="{CA64AB10-3C78-8A0B-B72D-F7D432828B17}"/>
              </a:ext>
            </a:extLst>
          </p:cNvPr>
          <p:cNvSpPr>
            <a:spLocks noGrp="1"/>
          </p:cNvSpPr>
          <p:nvPr>
            <p:ph idx="1"/>
          </p:nvPr>
        </p:nvSpPr>
        <p:spPr>
          <a:xfrm>
            <a:off x="1024128" y="2286000"/>
            <a:ext cx="6066818" cy="4023360"/>
          </a:xfrm>
        </p:spPr>
        <p:txBody>
          <a:bodyPr>
            <a:normAutofit fontScale="70000" lnSpcReduction="20000"/>
          </a:bodyPr>
          <a:lstStyle/>
          <a:p>
            <a:r>
              <a:rPr lang="en-US" dirty="0"/>
              <a:t>A famous example of a “feral child” is Genie Wiley, an American girl who was neglected until she was 13.</a:t>
            </a:r>
          </a:p>
          <a:p>
            <a:endParaRPr lang="en-US" dirty="0"/>
          </a:p>
          <a:p>
            <a:r>
              <a:rPr lang="en-US" dirty="0"/>
              <a:t>PBS NOVA has a 1994 documentary on efforts to teach her language:</a:t>
            </a:r>
          </a:p>
          <a:p>
            <a:pPr lvl="1"/>
            <a:r>
              <a:rPr lang="en-US" dirty="0">
                <a:hlinkClick r:id="rId2"/>
              </a:rPr>
              <a:t>https://archive.org/details/SecretoftheWildChild</a:t>
            </a:r>
            <a:endParaRPr lang="en-US" dirty="0"/>
          </a:p>
        </p:txBody>
      </p:sp>
      <p:pic>
        <p:nvPicPr>
          <p:cNvPr id="5" name="Picture 4" descr="A screenshot of an archive.org search page, showing a video titled &quot;Secret of the Wild Child&quot; by screenwriter, producer, and director Linda Garmon. There is a preview image of the documentary depicting a teenage girl at a table completing learning tasks.">
            <a:extLst>
              <a:ext uri="{FF2B5EF4-FFF2-40B4-BE49-F238E27FC236}">
                <a16:creationId xmlns:a16="http://schemas.microsoft.com/office/drawing/2014/main" id="{82157905-6A64-666B-569A-48D7CF0B6E21}"/>
              </a:ext>
            </a:extLst>
          </p:cNvPr>
          <p:cNvPicPr>
            <a:picLocks noChangeAspect="1"/>
          </p:cNvPicPr>
          <p:nvPr/>
        </p:nvPicPr>
        <p:blipFill rotWithShape="1">
          <a:blip r:embed="rId3">
            <a:extLst>
              <a:ext uri="{28A0092B-C50C-407E-A947-70E740481C1C}">
                <a14:useLocalDpi xmlns:a14="http://schemas.microsoft.com/office/drawing/2010/main" val="0"/>
              </a:ext>
            </a:extLst>
          </a:blip>
          <a:srcRect l="-1032"/>
          <a:stretch/>
        </p:blipFill>
        <p:spPr>
          <a:xfrm>
            <a:off x="7220608" y="10"/>
            <a:ext cx="4971392" cy="6857990"/>
          </a:xfrm>
          <a:prstGeom prst="rect">
            <a:avLst/>
          </a:prstGeom>
        </p:spPr>
      </p:pic>
    </p:spTree>
    <p:extLst>
      <p:ext uri="{BB962C8B-B14F-4D97-AF65-F5344CB8AC3E}">
        <p14:creationId xmlns:p14="http://schemas.microsoft.com/office/powerpoint/2010/main" val="246011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5A87-D6F0-42BA-AD84-179655630F6F}"/>
              </a:ext>
            </a:extLst>
          </p:cNvPr>
          <p:cNvSpPr>
            <a:spLocks noGrp="1"/>
          </p:cNvSpPr>
          <p:nvPr>
            <p:ph type="title"/>
          </p:nvPr>
        </p:nvSpPr>
        <p:spPr/>
        <p:txBody>
          <a:bodyPr/>
          <a:lstStyle/>
          <a:p>
            <a:r>
              <a:rPr lang="en-US" dirty="0"/>
              <a:t>BILINGUALISM</a:t>
            </a:r>
          </a:p>
        </p:txBody>
      </p:sp>
      <p:sp>
        <p:nvSpPr>
          <p:cNvPr id="3" name="Content Placeholder 2">
            <a:extLst>
              <a:ext uri="{FF2B5EF4-FFF2-40B4-BE49-F238E27FC236}">
                <a16:creationId xmlns:a16="http://schemas.microsoft.com/office/drawing/2014/main" id="{91A74795-31CE-4AEA-B609-698146FE57CA}"/>
              </a:ext>
            </a:extLst>
          </p:cNvPr>
          <p:cNvSpPr>
            <a:spLocks noGrp="1"/>
          </p:cNvSpPr>
          <p:nvPr>
            <p:ph idx="1"/>
          </p:nvPr>
        </p:nvSpPr>
        <p:spPr/>
        <p:txBody>
          <a:bodyPr>
            <a:normAutofit fontScale="85000" lnSpcReduction="10000"/>
          </a:bodyPr>
          <a:lstStyle/>
          <a:p>
            <a:r>
              <a:rPr lang="en-US" b="1" dirty="0"/>
              <a:t>Definition</a:t>
            </a:r>
            <a:r>
              <a:rPr lang="en-US" dirty="0"/>
              <a:t>: knowing 2+ separate languages</a:t>
            </a:r>
          </a:p>
          <a:p>
            <a:r>
              <a:rPr lang="en-US" b="1" dirty="0"/>
              <a:t>Controversies </a:t>
            </a:r>
            <a:r>
              <a:rPr lang="en-US" b="1" dirty="0">
                <a:sym typeface="Wingdings" panose="05000000000000000000" pitchFamily="2" charset="2"/>
              </a:rPr>
              <a:t></a:t>
            </a:r>
          </a:p>
          <a:p>
            <a:pPr lvl="1">
              <a:buFont typeface="+mj-lt"/>
              <a:buAutoNum type="arabicPeriod"/>
            </a:pPr>
            <a:r>
              <a:rPr lang="en-US" dirty="0">
                <a:sym typeface="Wingdings" panose="05000000000000000000" pitchFamily="2" charset="2"/>
              </a:rPr>
              <a:t>Does bilingualism slow down language development?</a:t>
            </a:r>
          </a:p>
          <a:p>
            <a:pPr lvl="2"/>
            <a:r>
              <a:rPr lang="en-US" dirty="0">
                <a:sym typeface="Wingdings" panose="05000000000000000000" pitchFamily="2" charset="2"/>
              </a:rPr>
              <a:t>No!</a:t>
            </a:r>
          </a:p>
          <a:p>
            <a:pPr lvl="2"/>
            <a:endParaRPr lang="en-US" dirty="0">
              <a:sym typeface="Wingdings" panose="05000000000000000000" pitchFamily="2" charset="2"/>
            </a:endParaRPr>
          </a:p>
          <a:p>
            <a:pPr lvl="1">
              <a:buFont typeface="+mj-lt"/>
              <a:buAutoNum type="arabicPeriod"/>
            </a:pPr>
            <a:r>
              <a:rPr lang="en-US" dirty="0">
                <a:sym typeface="Wingdings" panose="05000000000000000000" pitchFamily="2" charset="2"/>
              </a:rPr>
              <a:t>Does bilingualism affect cognitive processes and skills?</a:t>
            </a:r>
          </a:p>
          <a:p>
            <a:pPr lvl="2"/>
            <a:r>
              <a:rPr lang="en-US" dirty="0">
                <a:sym typeface="Wingdings" panose="05000000000000000000" pitchFamily="2" charset="2"/>
              </a:rPr>
              <a:t>Sometimes.</a:t>
            </a:r>
          </a:p>
          <a:p>
            <a:pPr lvl="2"/>
            <a:r>
              <a:rPr lang="en-US" dirty="0">
                <a:sym typeface="Wingdings" panose="05000000000000000000" pitchFamily="2" charset="2"/>
              </a:rPr>
              <a:t>Language processing is slower, but attention, </a:t>
            </a:r>
            <a:r>
              <a:rPr lang="en-US" i="1" dirty="0">
                <a:sym typeface="Wingdings" panose="05000000000000000000" pitchFamily="2" charset="2"/>
              </a:rPr>
              <a:t>working memory capacity</a:t>
            </a:r>
            <a:r>
              <a:rPr lang="en-US" dirty="0">
                <a:sym typeface="Wingdings" panose="05000000000000000000" pitchFamily="2" charset="2"/>
              </a:rPr>
              <a:t>, AND abstract reasoning are better.</a:t>
            </a:r>
            <a:endParaRPr lang="en-US" dirty="0"/>
          </a:p>
        </p:txBody>
      </p:sp>
    </p:spTree>
    <p:extLst>
      <p:ext uri="{BB962C8B-B14F-4D97-AF65-F5344CB8AC3E}">
        <p14:creationId xmlns:p14="http://schemas.microsoft.com/office/powerpoint/2010/main" val="173433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A black and white photo of an Inuit family">
            <a:extLst>
              <a:ext uri="{FF2B5EF4-FFF2-40B4-BE49-F238E27FC236}">
                <a16:creationId xmlns:a16="http://schemas.microsoft.com/office/drawing/2014/main" id="{1247E50B-DA93-631A-72EC-46BD743409E0}"/>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D970AC-A60C-411D-9DD5-51D8EF2F39F5}"/>
              </a:ext>
            </a:extLst>
          </p:cNvPr>
          <p:cNvSpPr>
            <a:spLocks noGrp="1"/>
          </p:cNvSpPr>
          <p:nvPr>
            <p:ph type="title"/>
          </p:nvPr>
        </p:nvSpPr>
        <p:spPr>
          <a:xfrm>
            <a:off x="1024128" y="585216"/>
            <a:ext cx="9720072" cy="1499616"/>
          </a:xfrm>
        </p:spPr>
        <p:txBody>
          <a:bodyPr>
            <a:normAutofit/>
          </a:bodyPr>
          <a:lstStyle/>
          <a:p>
            <a:r>
              <a:rPr lang="en-US" dirty="0"/>
              <a:t>CULTURE &amp; LANGUAGE 1</a:t>
            </a:r>
          </a:p>
        </p:txBody>
      </p:sp>
      <p:sp>
        <p:nvSpPr>
          <p:cNvPr id="3" name="Content Placeholder 2">
            <a:extLst>
              <a:ext uri="{FF2B5EF4-FFF2-40B4-BE49-F238E27FC236}">
                <a16:creationId xmlns:a16="http://schemas.microsoft.com/office/drawing/2014/main" id="{30BD8AE9-3CA5-48A4-BED7-07DF2A47CE36}"/>
              </a:ext>
            </a:extLst>
          </p:cNvPr>
          <p:cNvSpPr>
            <a:spLocks noGrp="1"/>
          </p:cNvSpPr>
          <p:nvPr>
            <p:ph idx="1"/>
          </p:nvPr>
        </p:nvSpPr>
        <p:spPr>
          <a:xfrm>
            <a:off x="1024128" y="2286000"/>
            <a:ext cx="9720073" cy="4188372"/>
          </a:xfrm>
        </p:spPr>
        <p:txBody>
          <a:bodyPr>
            <a:normAutofit fontScale="77500" lnSpcReduction="20000"/>
          </a:bodyPr>
          <a:lstStyle/>
          <a:p>
            <a:r>
              <a:rPr lang="en-US" dirty="0">
                <a:solidFill>
                  <a:srgbClr val="FFFFFF"/>
                </a:solidFill>
              </a:rPr>
              <a:t>Does language </a:t>
            </a:r>
            <a:r>
              <a:rPr lang="en-US" dirty="0">
                <a:solidFill>
                  <a:srgbClr val="FFFFFF"/>
                </a:solidFill>
                <a:sym typeface="Wingdings" panose="05000000000000000000" pitchFamily="2" charset="2"/>
              </a:rPr>
              <a:t>determine what </a:t>
            </a:r>
            <a:r>
              <a:rPr lang="en-US" dirty="0">
                <a:solidFill>
                  <a:srgbClr val="FFFFFF"/>
                </a:solidFill>
              </a:rPr>
              <a:t>thought looks like? </a:t>
            </a:r>
          </a:p>
          <a:p>
            <a:pPr marL="584200" lvl="1" indent="-457200"/>
            <a:r>
              <a:rPr lang="en-US" dirty="0">
                <a:solidFill>
                  <a:srgbClr val="FFFFFF"/>
                </a:solidFill>
              </a:rPr>
              <a:t>Or does thought </a:t>
            </a:r>
            <a:r>
              <a:rPr lang="en-US" dirty="0">
                <a:solidFill>
                  <a:srgbClr val="FFFFFF"/>
                </a:solidFill>
                <a:sym typeface="Wingdings" panose="05000000000000000000" pitchFamily="2" charset="2"/>
              </a:rPr>
              <a:t>determine what </a:t>
            </a:r>
            <a:r>
              <a:rPr lang="en-US" dirty="0">
                <a:solidFill>
                  <a:srgbClr val="FFFFFF"/>
                </a:solidFill>
              </a:rPr>
              <a:t>language looks like? </a:t>
            </a:r>
          </a:p>
          <a:p>
            <a:r>
              <a:rPr lang="en-US" b="1" dirty="0">
                <a:solidFill>
                  <a:srgbClr val="FFFFFF"/>
                </a:solidFill>
              </a:rPr>
              <a:t>Linguistic relativity: </a:t>
            </a:r>
            <a:r>
              <a:rPr lang="en-US" dirty="0">
                <a:solidFill>
                  <a:srgbClr val="FFFFFF"/>
                </a:solidFill>
              </a:rPr>
              <a:t>the idea that your language determines how you think about things</a:t>
            </a:r>
          </a:p>
          <a:p>
            <a:pPr marL="584200" lvl="1" indent="-457200"/>
            <a:r>
              <a:rPr lang="en-US" dirty="0">
                <a:solidFill>
                  <a:srgbClr val="FFFFFF"/>
                </a:solidFill>
              </a:rPr>
              <a:t>AKA the </a:t>
            </a:r>
            <a:r>
              <a:rPr lang="en-US" i="1" dirty="0">
                <a:solidFill>
                  <a:srgbClr val="FFFFFF"/>
                </a:solidFill>
              </a:rPr>
              <a:t>Sapir-Whorf</a:t>
            </a:r>
            <a:r>
              <a:rPr lang="en-US" dirty="0">
                <a:solidFill>
                  <a:srgbClr val="FFFFFF"/>
                </a:solidFill>
              </a:rPr>
              <a:t>  hypothesis </a:t>
            </a:r>
          </a:p>
          <a:p>
            <a:pPr marL="400050" lvl="1" indent="-273050">
              <a:buFont typeface="Arial" panose="020B0604020202020204" pitchFamily="34" charset="0"/>
              <a:buChar char="•"/>
            </a:pPr>
            <a:endParaRPr lang="en-US" dirty="0">
              <a:solidFill>
                <a:srgbClr val="FFFFFF"/>
              </a:solidFill>
            </a:endParaRPr>
          </a:p>
          <a:p>
            <a:pPr marL="584200" lvl="1" indent="-457200"/>
            <a:r>
              <a:rPr lang="en-US" b="1" dirty="0">
                <a:solidFill>
                  <a:srgbClr val="FFFFFF"/>
                </a:solidFill>
              </a:rPr>
              <a:t>Fact Check</a:t>
            </a:r>
            <a:r>
              <a:rPr lang="en-US" dirty="0">
                <a:solidFill>
                  <a:srgbClr val="FFFFFF"/>
                </a:solidFill>
              </a:rPr>
              <a:t>: “Eskimo-Aleut languages have 1,000 words for snow” is a false and exaggerated version of this hypothesis</a:t>
            </a:r>
          </a:p>
        </p:txBody>
      </p:sp>
    </p:spTree>
    <p:extLst>
      <p:ext uri="{BB962C8B-B14F-4D97-AF65-F5344CB8AC3E}">
        <p14:creationId xmlns:p14="http://schemas.microsoft.com/office/powerpoint/2010/main" val="1355513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F62C-ACF4-4389-966B-A6A188A76BF2}"/>
              </a:ext>
            </a:extLst>
          </p:cNvPr>
          <p:cNvSpPr>
            <a:spLocks noGrp="1"/>
          </p:cNvSpPr>
          <p:nvPr>
            <p:ph type="title"/>
          </p:nvPr>
        </p:nvSpPr>
        <p:spPr/>
        <p:txBody>
          <a:bodyPr/>
          <a:lstStyle/>
          <a:p>
            <a:r>
              <a:rPr lang="en-US" dirty="0"/>
              <a:t>CULTURE &amp; LANGUAGE 2</a:t>
            </a:r>
          </a:p>
        </p:txBody>
      </p:sp>
      <p:sp>
        <p:nvSpPr>
          <p:cNvPr id="3" name="Content Placeholder 2">
            <a:extLst>
              <a:ext uri="{FF2B5EF4-FFF2-40B4-BE49-F238E27FC236}">
                <a16:creationId xmlns:a16="http://schemas.microsoft.com/office/drawing/2014/main" id="{BF8A5735-308E-4894-AB34-7609D16A0185}"/>
              </a:ext>
            </a:extLst>
          </p:cNvPr>
          <p:cNvSpPr>
            <a:spLocks noGrp="1"/>
          </p:cNvSpPr>
          <p:nvPr>
            <p:ph idx="1"/>
          </p:nvPr>
        </p:nvSpPr>
        <p:spPr/>
        <p:txBody>
          <a:bodyPr>
            <a:normAutofit fontScale="85000" lnSpcReduction="20000"/>
          </a:bodyPr>
          <a:lstStyle/>
          <a:p>
            <a:r>
              <a:rPr lang="en-US" b="1" dirty="0"/>
              <a:t>Code switching</a:t>
            </a:r>
            <a:r>
              <a:rPr lang="en-US" dirty="0"/>
              <a:t>: the practice of switching between multiple languages/dialects depending on the context</a:t>
            </a:r>
          </a:p>
          <a:p>
            <a:pPr marL="584200" lvl="1" indent="-457200">
              <a:buFont typeface="Arial" panose="020B0604020202020204" pitchFamily="34" charset="0"/>
              <a:buChar char="•"/>
            </a:pPr>
            <a:endParaRPr lang="en-US" dirty="0"/>
          </a:p>
          <a:p>
            <a:pPr marL="584200" lvl="1" indent="-457200"/>
            <a:r>
              <a:rPr lang="en-US" dirty="0"/>
              <a:t>Basic example </a:t>
            </a:r>
            <a:r>
              <a:rPr lang="en-US" b="1" dirty="0"/>
              <a:t>=</a:t>
            </a:r>
            <a:r>
              <a:rPr lang="en-US" dirty="0"/>
              <a:t> speaking English at school and Spanish at home</a:t>
            </a:r>
          </a:p>
          <a:p>
            <a:pPr lvl="2"/>
            <a:r>
              <a:rPr lang="en-US" dirty="0"/>
              <a:t>But this can be a lot more specific, like what slang you use</a:t>
            </a:r>
          </a:p>
          <a:p>
            <a:pPr lvl="2"/>
            <a:r>
              <a:rPr lang="en-US" dirty="0"/>
              <a:t>You’re probably not going to say “</a:t>
            </a:r>
            <a:r>
              <a:rPr lang="en-US" dirty="0" err="1"/>
              <a:t>eepy</a:t>
            </a:r>
            <a:r>
              <a:rPr lang="en-US" dirty="0"/>
              <a:t>” or “sus” during a job interview</a:t>
            </a:r>
          </a:p>
          <a:p>
            <a:pPr marL="584200" lvl="1" indent="-457200">
              <a:buFont typeface="Arial" panose="020B0604020202020204" pitchFamily="34" charset="0"/>
              <a:buChar char="•"/>
            </a:pPr>
            <a:endParaRPr lang="en-US" dirty="0"/>
          </a:p>
          <a:p>
            <a:pPr marL="584200" lvl="1" indent="-457200"/>
            <a:r>
              <a:rPr lang="en-US" dirty="0"/>
              <a:t>Many minority groups feel like they’re </a:t>
            </a:r>
            <a:r>
              <a:rPr lang="en-US" i="1" dirty="0"/>
              <a:t>required</a:t>
            </a:r>
            <a:r>
              <a:rPr lang="en-US" dirty="0"/>
              <a:t> to code switch to be taken seriously in academic/professional settings</a:t>
            </a:r>
          </a:p>
        </p:txBody>
      </p:sp>
    </p:spTree>
    <p:extLst>
      <p:ext uri="{BB962C8B-B14F-4D97-AF65-F5344CB8AC3E}">
        <p14:creationId xmlns:p14="http://schemas.microsoft.com/office/powerpoint/2010/main" val="3392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Clip art of a man engaging in problem solving, which is represented by arrows and pathways from his brain">
            <a:extLst>
              <a:ext uri="{FF2B5EF4-FFF2-40B4-BE49-F238E27FC236}">
                <a16:creationId xmlns:a16="http://schemas.microsoft.com/office/drawing/2014/main" id="{785AAC54-9C9B-777D-7D22-ED90F9AFC26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8FA8CDD-D887-997F-E75E-A6642977C5DF}"/>
              </a:ext>
            </a:extLst>
          </p:cNvPr>
          <p:cNvSpPr/>
          <p:nvPr/>
        </p:nvSpPr>
        <p:spPr>
          <a:xfrm>
            <a:off x="0" y="4553988"/>
            <a:ext cx="12192000" cy="2304012"/>
          </a:xfrm>
          <a:prstGeom prst="rect">
            <a:avLst/>
          </a:prstGeom>
          <a:solidFill>
            <a:srgbClr val="007E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1AA04-2AB3-4112-85E9-BFBD731A3E76}"/>
              </a:ext>
            </a:extLst>
          </p:cNvPr>
          <p:cNvSpPr>
            <a:spLocks noGrp="1"/>
          </p:cNvSpPr>
          <p:nvPr>
            <p:ph type="title"/>
          </p:nvPr>
        </p:nvSpPr>
        <p:spPr>
          <a:xfrm>
            <a:off x="457199" y="4970033"/>
            <a:ext cx="11526819" cy="1606716"/>
          </a:xfrm>
        </p:spPr>
        <p:txBody>
          <a:bodyPr vert="horz" lIns="91440" tIns="45720" rIns="91440" bIns="45720" rtlCol="0" anchor="ctr">
            <a:noAutofit/>
          </a:bodyPr>
          <a:lstStyle/>
          <a:p>
            <a:r>
              <a:rPr lang="en-US" sz="5400" kern="1200" cap="all" spc="200" baseline="0" dirty="0">
                <a:solidFill>
                  <a:srgbClr val="FFFFFF"/>
                </a:solidFill>
                <a:cs typeface="+mj-cs"/>
              </a:rPr>
              <a:t>Part 2: Problem solving &amp; </a:t>
            </a:r>
            <a:br>
              <a:rPr lang="en-US" sz="5400" kern="1200" cap="all" spc="200" baseline="0" dirty="0">
                <a:solidFill>
                  <a:srgbClr val="FFFFFF"/>
                </a:solidFill>
                <a:cs typeface="+mj-cs"/>
              </a:rPr>
            </a:br>
            <a:r>
              <a:rPr lang="en-US" sz="5400" kern="1200" cap="all" spc="200" baseline="0" dirty="0">
                <a:solidFill>
                  <a:srgbClr val="FFFFFF"/>
                </a:solidFill>
                <a:cs typeface="+mj-cs"/>
              </a:rPr>
              <a:t>Decision Making</a:t>
            </a:r>
          </a:p>
        </p:txBody>
      </p:sp>
      <p:sp>
        <p:nvSpPr>
          <p:cNvPr id="5" name="TextBox 4">
            <a:extLst>
              <a:ext uri="{FF2B5EF4-FFF2-40B4-BE49-F238E27FC236}">
                <a16:creationId xmlns:a16="http://schemas.microsoft.com/office/drawing/2014/main" id="{0661835F-23EC-230F-17E6-D9BDD3F7F672}"/>
              </a:ext>
            </a:extLst>
          </p:cNvPr>
          <p:cNvSpPr txBox="1"/>
          <p:nvPr/>
        </p:nvSpPr>
        <p:spPr>
          <a:xfrm>
            <a:off x="7982174" y="0"/>
            <a:ext cx="4209806" cy="307777"/>
          </a:xfrm>
          <a:prstGeom prst="rect">
            <a:avLst/>
          </a:prstGeom>
          <a:noFill/>
        </p:spPr>
        <p:txBody>
          <a:bodyPr wrap="square" rtlCol="0">
            <a:spAutoFit/>
          </a:bodyPr>
          <a:lstStyle/>
          <a:p>
            <a:r>
              <a:rPr lang="en-US" sz="1400" dirty="0">
                <a:hlinkClick r:id="rId4"/>
              </a:rPr>
              <a:t>Problem Solving Illustration</a:t>
            </a:r>
            <a:r>
              <a:rPr lang="en-US" sz="1400" dirty="0"/>
              <a:t> © digits.co.uk, </a:t>
            </a:r>
            <a:r>
              <a:rPr lang="en-US" sz="1400" dirty="0">
                <a:hlinkClick r:id="rId5"/>
              </a:rPr>
              <a:t>CC BY 2.0</a:t>
            </a:r>
            <a:endParaRPr lang="en-US" sz="1400" dirty="0"/>
          </a:p>
        </p:txBody>
      </p:sp>
      <p:sp>
        <p:nvSpPr>
          <p:cNvPr id="6" name="Subtitle 2">
            <a:extLst>
              <a:ext uri="{FF2B5EF4-FFF2-40B4-BE49-F238E27FC236}">
                <a16:creationId xmlns:a16="http://schemas.microsoft.com/office/drawing/2014/main" id="{2909FD76-4D03-6006-5598-5E28BF4F53A9}"/>
              </a:ext>
            </a:extLst>
          </p:cNvPr>
          <p:cNvSpPr txBox="1">
            <a:spLocks/>
          </p:cNvSpPr>
          <p:nvPr/>
        </p:nvSpPr>
        <p:spPr>
          <a:xfrm>
            <a:off x="10079915" y="6174890"/>
            <a:ext cx="2126531" cy="68311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4000" dirty="0">
                <a:solidFill>
                  <a:schemeClr val="bg1"/>
                </a:solidFill>
                <a:latin typeface="Roboto Slab" pitchFamily="2" charset="0"/>
                <a:ea typeface="Roboto Slab" pitchFamily="2" charset="0"/>
              </a:rPr>
              <a:t>PSY 101</a:t>
            </a:r>
          </a:p>
        </p:txBody>
      </p:sp>
    </p:spTree>
    <p:extLst>
      <p:ext uri="{BB962C8B-B14F-4D97-AF65-F5344CB8AC3E}">
        <p14:creationId xmlns:p14="http://schemas.microsoft.com/office/powerpoint/2010/main" val="55539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D28E-FE68-4A05-BE68-10F3039F6C6A}"/>
              </a:ext>
            </a:extLst>
          </p:cNvPr>
          <p:cNvSpPr>
            <a:spLocks noGrp="1"/>
          </p:cNvSpPr>
          <p:nvPr>
            <p:ph type="title"/>
          </p:nvPr>
        </p:nvSpPr>
        <p:spPr>
          <a:xfrm>
            <a:off x="714703" y="585216"/>
            <a:ext cx="6578981" cy="1499616"/>
          </a:xfrm>
        </p:spPr>
        <p:txBody>
          <a:bodyPr>
            <a:noAutofit/>
          </a:bodyPr>
          <a:lstStyle/>
          <a:p>
            <a:r>
              <a:rPr lang="en-US" sz="4000" dirty="0"/>
              <a:t>BARRIERS TO EFFECTIVE PROBLEM SOLVING</a:t>
            </a:r>
          </a:p>
        </p:txBody>
      </p:sp>
      <p:sp>
        <p:nvSpPr>
          <p:cNvPr id="3" name="Content Placeholder 2">
            <a:extLst>
              <a:ext uri="{FF2B5EF4-FFF2-40B4-BE49-F238E27FC236}">
                <a16:creationId xmlns:a16="http://schemas.microsoft.com/office/drawing/2014/main" id="{43FEFA4C-1BDA-46BD-A0DA-22F83BFC00DE}"/>
              </a:ext>
            </a:extLst>
          </p:cNvPr>
          <p:cNvSpPr>
            <a:spLocks noGrp="1"/>
          </p:cNvSpPr>
          <p:nvPr>
            <p:ph idx="1"/>
          </p:nvPr>
        </p:nvSpPr>
        <p:spPr>
          <a:xfrm>
            <a:off x="714703" y="2286000"/>
            <a:ext cx="6376243" cy="4023360"/>
          </a:xfrm>
        </p:spPr>
        <p:txBody>
          <a:bodyPr>
            <a:normAutofit fontScale="85000" lnSpcReduction="20000"/>
          </a:bodyPr>
          <a:lstStyle/>
          <a:p>
            <a:pPr marL="514350" indent="-514350">
              <a:buFont typeface="+mj-lt"/>
              <a:buAutoNum type="arabicPeriod"/>
            </a:pPr>
            <a:r>
              <a:rPr lang="en-US" sz="2800" b="1" dirty="0"/>
              <a:t>Mental set</a:t>
            </a:r>
            <a:r>
              <a:rPr lang="en-US" sz="2800" dirty="0"/>
              <a:t>: when you can only think of strategies that have worked in the past</a:t>
            </a:r>
          </a:p>
          <a:p>
            <a:pPr marL="514350" indent="-514350">
              <a:buFont typeface="+mj-lt"/>
              <a:buAutoNum type="arabicPeriod"/>
            </a:pPr>
            <a:r>
              <a:rPr lang="en-US" sz="2800" b="1" dirty="0"/>
              <a:t>Irrelevant information </a:t>
            </a:r>
            <a:r>
              <a:rPr lang="en-US" sz="2800" dirty="0"/>
              <a:t>distracting you</a:t>
            </a:r>
          </a:p>
          <a:p>
            <a:pPr marL="514350" indent="-514350">
              <a:buFont typeface="+mj-lt"/>
              <a:buAutoNum type="arabicPeriod"/>
            </a:pPr>
            <a:r>
              <a:rPr lang="en-US" sz="2800" b="1" dirty="0"/>
              <a:t>Unnecessary constraints </a:t>
            </a:r>
            <a:r>
              <a:rPr lang="en-US" sz="2800" dirty="0"/>
              <a:t>leading you astray </a:t>
            </a:r>
            <a:r>
              <a:rPr lang="en-US" sz="2800" dirty="0">
                <a:sym typeface="Wingdings" panose="05000000000000000000" pitchFamily="2" charset="2"/>
              </a:rPr>
              <a:t>(</a:t>
            </a:r>
            <a:r>
              <a:rPr lang="en-US" sz="2800" dirty="0"/>
              <a:t>see next slide)</a:t>
            </a:r>
          </a:p>
          <a:p>
            <a:pPr marL="514350" indent="-514350">
              <a:buFont typeface="+mj-lt"/>
              <a:buAutoNum type="arabicPeriod"/>
            </a:pPr>
            <a:r>
              <a:rPr lang="en-US" sz="2800" b="1" dirty="0"/>
              <a:t>Functional fixedness: </a:t>
            </a:r>
            <a:r>
              <a:rPr lang="en-US" sz="2800" dirty="0"/>
              <a:t>when you can only think of common uses for an item</a:t>
            </a:r>
          </a:p>
          <a:p>
            <a:pPr marL="0" indent="0">
              <a:buNone/>
            </a:pPr>
            <a:endParaRPr lang="en-US" sz="2800" dirty="0"/>
          </a:p>
          <a:p>
            <a:endParaRPr lang="en-US" sz="2800" dirty="0"/>
          </a:p>
        </p:txBody>
      </p:sp>
      <p:pic>
        <p:nvPicPr>
          <p:cNvPr id="8196" name="Picture 4" descr="A stock photo of a jumbled 3x3 Rubik's cube">
            <a:extLst>
              <a:ext uri="{FF2B5EF4-FFF2-40B4-BE49-F238E27FC236}">
                <a16:creationId xmlns:a16="http://schemas.microsoft.com/office/drawing/2014/main" id="{04A3F1F7-203F-FD3A-24BC-A84B0FA376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52266" y="10"/>
            <a:ext cx="4639733" cy="68579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E2214F-C82B-2338-A029-C7BADFAE07C3}"/>
              </a:ext>
            </a:extLst>
          </p:cNvPr>
          <p:cNvSpPr txBox="1"/>
          <p:nvPr/>
        </p:nvSpPr>
        <p:spPr>
          <a:xfrm>
            <a:off x="0" y="6550223"/>
            <a:ext cx="5814646" cy="307777"/>
          </a:xfrm>
          <a:prstGeom prst="rect">
            <a:avLst/>
          </a:prstGeom>
          <a:noFill/>
        </p:spPr>
        <p:txBody>
          <a:bodyPr wrap="square" rtlCol="0">
            <a:spAutoFit/>
          </a:bodyPr>
          <a:lstStyle/>
          <a:p>
            <a:r>
              <a:rPr lang="en-US" sz="1400" dirty="0">
                <a:hlinkClick r:id="rId3"/>
              </a:rPr>
              <a:t>Rubik’s Cube 3x3</a:t>
            </a:r>
            <a:r>
              <a:rPr lang="en-US" sz="1400" dirty="0"/>
              <a:t> © </a:t>
            </a:r>
            <a:r>
              <a:rPr lang="en-US" sz="1400" dirty="0" err="1"/>
              <a:t>Thenror</a:t>
            </a:r>
            <a:r>
              <a:rPr lang="en-US" sz="1400" dirty="0"/>
              <a:t>, </a:t>
            </a:r>
            <a:r>
              <a:rPr lang="en-US" sz="1400" dirty="0">
                <a:hlinkClick r:id="rId4"/>
              </a:rPr>
              <a:t>CC BY-SA 4.0</a:t>
            </a:r>
            <a:endParaRPr lang="en-US" sz="1400" dirty="0"/>
          </a:p>
        </p:txBody>
      </p:sp>
    </p:spTree>
    <p:extLst>
      <p:ext uri="{BB962C8B-B14F-4D97-AF65-F5344CB8AC3E}">
        <p14:creationId xmlns:p14="http://schemas.microsoft.com/office/powerpoint/2010/main" val="384285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95AD-4F37-46A9-A486-E10B73A07F18}"/>
              </a:ext>
            </a:extLst>
          </p:cNvPr>
          <p:cNvSpPr>
            <a:spLocks noGrp="1"/>
          </p:cNvSpPr>
          <p:nvPr>
            <p:ph type="title"/>
          </p:nvPr>
        </p:nvSpPr>
        <p:spPr>
          <a:xfrm>
            <a:off x="1024128" y="585216"/>
            <a:ext cx="9720072" cy="1051995"/>
          </a:xfrm>
        </p:spPr>
        <p:txBody>
          <a:bodyPr/>
          <a:lstStyle/>
          <a:p>
            <a:r>
              <a:rPr lang="en-US" dirty="0"/>
              <a:t>PROBLEM SOLVING EXAMPLE</a:t>
            </a:r>
          </a:p>
        </p:txBody>
      </p:sp>
      <p:sp>
        <p:nvSpPr>
          <p:cNvPr id="3" name="Content Placeholder 2">
            <a:extLst>
              <a:ext uri="{FF2B5EF4-FFF2-40B4-BE49-F238E27FC236}">
                <a16:creationId xmlns:a16="http://schemas.microsoft.com/office/drawing/2014/main" id="{E50F6D5E-B03F-4404-95C4-A973EE96FBF6}"/>
              </a:ext>
            </a:extLst>
          </p:cNvPr>
          <p:cNvSpPr>
            <a:spLocks noGrp="1"/>
          </p:cNvSpPr>
          <p:nvPr>
            <p:ph sz="half" idx="1"/>
          </p:nvPr>
        </p:nvSpPr>
        <p:spPr>
          <a:xfrm>
            <a:off x="931817" y="1637212"/>
            <a:ext cx="10463014" cy="4376726"/>
          </a:xfrm>
        </p:spPr>
        <p:txBody>
          <a:bodyPr>
            <a:normAutofit/>
          </a:bodyPr>
          <a:lstStyle/>
          <a:p>
            <a:pPr marL="461963" indent="-461963">
              <a:buFont typeface="+mj-lt"/>
              <a:buAutoNum type="arabicPeriod"/>
            </a:pPr>
            <a:r>
              <a:rPr lang="en-US" dirty="0"/>
              <a:t>A man dressed in all black is walking down a dirt road. Suddenly, an SUV with no lights on comes around the corner and screeches to a halt. How did the car’s driver know he was there?</a:t>
            </a:r>
          </a:p>
        </p:txBody>
      </p:sp>
      <p:pic>
        <p:nvPicPr>
          <p:cNvPr id="7" name="Picture 10" descr="Clip art of raised hands">
            <a:extLst>
              <a:ext uri="{FF2B5EF4-FFF2-40B4-BE49-F238E27FC236}">
                <a16:creationId xmlns:a16="http://schemas.microsoft.com/office/drawing/2014/main" id="{74CBD4BF-13F6-81CC-32D2-B6565C64F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3823" y="4947138"/>
            <a:ext cx="2074081" cy="19108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F37975-84E8-F7B2-D7B9-2E07B9840CB2}"/>
              </a:ext>
            </a:extLst>
          </p:cNvPr>
          <p:cNvSpPr txBox="1"/>
          <p:nvPr/>
        </p:nvSpPr>
        <p:spPr>
          <a:xfrm>
            <a:off x="9709963" y="4547028"/>
            <a:ext cx="1684868" cy="400110"/>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participation</a:t>
            </a:r>
          </a:p>
        </p:txBody>
      </p:sp>
    </p:spTree>
    <p:extLst>
      <p:ext uri="{BB962C8B-B14F-4D97-AF65-F5344CB8AC3E}">
        <p14:creationId xmlns:p14="http://schemas.microsoft.com/office/powerpoint/2010/main" val="14080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CC7A54-010B-9958-D5A5-1F28AD76CE94}"/>
              </a:ext>
            </a:extLst>
          </p:cNvPr>
          <p:cNvSpPr>
            <a:spLocks noGrp="1"/>
          </p:cNvSpPr>
          <p:nvPr>
            <p:ph type="title"/>
          </p:nvPr>
        </p:nvSpPr>
        <p:spPr>
          <a:xfrm>
            <a:off x="1024128" y="585216"/>
            <a:ext cx="9720072" cy="1051995"/>
          </a:xfrm>
        </p:spPr>
        <p:txBody>
          <a:bodyPr/>
          <a:lstStyle/>
          <a:p>
            <a:r>
              <a:rPr lang="en-US" dirty="0"/>
              <a:t>PROBLEM SOLVING SOLUTION</a:t>
            </a:r>
          </a:p>
        </p:txBody>
      </p:sp>
      <p:sp>
        <p:nvSpPr>
          <p:cNvPr id="5" name="Content Placeholder 2">
            <a:extLst>
              <a:ext uri="{FF2B5EF4-FFF2-40B4-BE49-F238E27FC236}">
                <a16:creationId xmlns:a16="http://schemas.microsoft.com/office/drawing/2014/main" id="{508D3DFB-4387-DE9F-9356-F45CA688B63B}"/>
              </a:ext>
            </a:extLst>
          </p:cNvPr>
          <p:cNvSpPr>
            <a:spLocks noGrp="1"/>
          </p:cNvSpPr>
          <p:nvPr>
            <p:ph sz="half" idx="1"/>
          </p:nvPr>
        </p:nvSpPr>
        <p:spPr>
          <a:xfrm>
            <a:off x="931817" y="1637212"/>
            <a:ext cx="10463014" cy="4376726"/>
          </a:xfrm>
        </p:spPr>
        <p:txBody>
          <a:bodyPr>
            <a:normAutofit fontScale="85000" lnSpcReduction="10000"/>
          </a:bodyPr>
          <a:lstStyle/>
          <a:p>
            <a:pPr marL="461963" indent="-461963">
              <a:buFont typeface="+mj-lt"/>
              <a:buAutoNum type="arabicPeriod"/>
            </a:pPr>
            <a:r>
              <a:rPr lang="en-US" dirty="0">
                <a:solidFill>
                  <a:schemeClr val="bg1">
                    <a:lumMod val="65000"/>
                  </a:schemeClr>
                </a:solidFill>
              </a:rPr>
              <a:t>A man dressed in all black is walking down a dirt road. Suddenly, an SUV with no lights on comes around the corner and screeches to a halt. How did the car’s driver know he was there?</a:t>
            </a:r>
          </a:p>
          <a:p>
            <a:pPr marL="461963" indent="-461963">
              <a:buFont typeface="+mj-lt"/>
              <a:buAutoNum type="arabicPeriod"/>
            </a:pPr>
            <a:endParaRPr lang="en-US" dirty="0">
              <a:solidFill>
                <a:schemeClr val="bg1">
                  <a:lumMod val="65000"/>
                </a:schemeClr>
              </a:solidFill>
            </a:endParaRPr>
          </a:p>
          <a:p>
            <a:pPr marL="0" indent="0">
              <a:buNone/>
            </a:pPr>
            <a:r>
              <a:rPr lang="en-US" b="1" dirty="0"/>
              <a:t>Answer</a:t>
            </a:r>
            <a:r>
              <a:rPr lang="en-US" dirty="0"/>
              <a:t>: It’s daytime! The question is phrased in such a way to provide distracting details (</a:t>
            </a:r>
            <a:r>
              <a:rPr lang="en-US" i="1" dirty="0"/>
              <a:t>irrelevant information)</a:t>
            </a:r>
            <a:r>
              <a:rPr lang="en-US" dirty="0"/>
              <a:t> that encourage </a:t>
            </a:r>
            <a:r>
              <a:rPr lang="en-US" i="1" dirty="0"/>
              <a:t>unnecessary restraints </a:t>
            </a:r>
            <a:r>
              <a:rPr lang="en-US" dirty="0"/>
              <a:t>on thinking.</a:t>
            </a:r>
          </a:p>
        </p:txBody>
      </p:sp>
    </p:spTree>
    <p:extLst>
      <p:ext uri="{BB962C8B-B14F-4D97-AF65-F5344CB8AC3E}">
        <p14:creationId xmlns:p14="http://schemas.microsoft.com/office/powerpoint/2010/main" val="39919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65CE-9253-4D4E-A03A-5E4D5FED5A67}"/>
              </a:ext>
            </a:extLst>
          </p:cNvPr>
          <p:cNvSpPr>
            <a:spLocks noGrp="1"/>
          </p:cNvSpPr>
          <p:nvPr>
            <p:ph type="title"/>
          </p:nvPr>
        </p:nvSpPr>
        <p:spPr/>
        <p:txBody>
          <a:bodyPr>
            <a:normAutofit/>
          </a:bodyPr>
          <a:lstStyle/>
          <a:p>
            <a:r>
              <a:rPr lang="en-US" dirty="0"/>
              <a:t>OKAY, BUT…</a:t>
            </a:r>
          </a:p>
        </p:txBody>
      </p:sp>
      <p:sp>
        <p:nvSpPr>
          <p:cNvPr id="3" name="Content Placeholder 2">
            <a:extLst>
              <a:ext uri="{FF2B5EF4-FFF2-40B4-BE49-F238E27FC236}">
                <a16:creationId xmlns:a16="http://schemas.microsoft.com/office/drawing/2014/main" id="{EADA3DEE-B601-4BA9-A293-DD12D91C5DE4}"/>
              </a:ext>
            </a:extLst>
          </p:cNvPr>
          <p:cNvSpPr>
            <a:spLocks noGrp="1"/>
          </p:cNvSpPr>
          <p:nvPr>
            <p:ph idx="1"/>
          </p:nvPr>
        </p:nvSpPr>
        <p:spPr>
          <a:xfrm>
            <a:off x="1024128" y="1499616"/>
            <a:ext cx="10476210" cy="5112199"/>
          </a:xfrm>
        </p:spPr>
        <p:txBody>
          <a:bodyPr>
            <a:normAutofit/>
          </a:bodyPr>
          <a:lstStyle/>
          <a:p>
            <a:r>
              <a:rPr lang="en-US" dirty="0"/>
              <a:t>Why does someone have to tell us the answer to trick questions like these? Why can’t we figure it out on our own?</a:t>
            </a:r>
          </a:p>
          <a:p>
            <a:endParaRPr lang="en-US" dirty="0"/>
          </a:p>
          <a:p>
            <a:r>
              <a:rPr lang="en-US" dirty="0"/>
              <a:t>It’s because of…</a:t>
            </a:r>
            <a:endParaRPr lang="en-US" u="sng" dirty="0"/>
          </a:p>
        </p:txBody>
      </p:sp>
      <p:pic>
        <p:nvPicPr>
          <p:cNvPr id="5" name="Picture 4" descr="An animation of the word &quot;heuristics&quot; written in rainbow text on a black background">
            <a:extLst>
              <a:ext uri="{FF2B5EF4-FFF2-40B4-BE49-F238E27FC236}">
                <a16:creationId xmlns:a16="http://schemas.microsoft.com/office/drawing/2014/main" id="{FE8FDD46-BAFC-80CD-1060-B72757EBB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408" y="3519850"/>
            <a:ext cx="5715000" cy="2857500"/>
          </a:xfrm>
          <a:prstGeom prst="rect">
            <a:avLst/>
          </a:prstGeom>
        </p:spPr>
      </p:pic>
    </p:spTree>
    <p:extLst>
      <p:ext uri="{BB962C8B-B14F-4D97-AF65-F5344CB8AC3E}">
        <p14:creationId xmlns:p14="http://schemas.microsoft.com/office/powerpoint/2010/main" val="36380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F3D-949A-45F7-BF46-3527C098D50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35C9909-D533-4E04-998F-97E2421225FD}"/>
              </a:ext>
            </a:extLst>
          </p:cNvPr>
          <p:cNvSpPr>
            <a:spLocks noGrp="1"/>
          </p:cNvSpPr>
          <p:nvPr>
            <p:ph sz="half" idx="1"/>
          </p:nvPr>
        </p:nvSpPr>
        <p:spPr/>
        <p:txBody>
          <a:bodyPr>
            <a:normAutofit fontScale="77500" lnSpcReduction="20000"/>
          </a:bodyPr>
          <a:lstStyle/>
          <a:p>
            <a:r>
              <a:rPr lang="en-US" dirty="0"/>
              <a:t>Language</a:t>
            </a:r>
          </a:p>
          <a:p>
            <a:pPr lvl="1"/>
            <a:r>
              <a:rPr lang="en-US" dirty="0"/>
              <a:t>learning &amp; acquisition</a:t>
            </a:r>
          </a:p>
          <a:p>
            <a:pPr lvl="1"/>
            <a:r>
              <a:rPr lang="en-US" dirty="0"/>
              <a:t>bilingualism &amp; sign language</a:t>
            </a:r>
          </a:p>
          <a:p>
            <a:pPr lvl="1"/>
            <a:r>
              <a:rPr lang="en-US" dirty="0"/>
              <a:t>cultural differences</a:t>
            </a:r>
          </a:p>
          <a:p>
            <a:pPr lvl="1"/>
            <a:endParaRPr lang="en-US" dirty="0"/>
          </a:p>
          <a:p>
            <a:r>
              <a:rPr lang="en-US" dirty="0"/>
              <a:t>Problem solving</a:t>
            </a:r>
          </a:p>
          <a:p>
            <a:pPr lvl="1"/>
            <a:r>
              <a:rPr lang="en-US" dirty="0"/>
              <a:t>barriers to problem solving</a:t>
            </a:r>
          </a:p>
          <a:p>
            <a:pPr lvl="1"/>
            <a:r>
              <a:rPr lang="en-US" dirty="0"/>
              <a:t>different approaches</a:t>
            </a:r>
          </a:p>
          <a:p>
            <a:endParaRPr lang="en-US" dirty="0"/>
          </a:p>
        </p:txBody>
      </p:sp>
      <p:sp>
        <p:nvSpPr>
          <p:cNvPr id="4" name="Content Placeholder 3">
            <a:extLst>
              <a:ext uri="{FF2B5EF4-FFF2-40B4-BE49-F238E27FC236}">
                <a16:creationId xmlns:a16="http://schemas.microsoft.com/office/drawing/2014/main" id="{DCF32D8D-7737-402A-B0A2-7A80FCC3BABA}"/>
              </a:ext>
            </a:extLst>
          </p:cNvPr>
          <p:cNvSpPr>
            <a:spLocks noGrp="1"/>
          </p:cNvSpPr>
          <p:nvPr>
            <p:ph sz="half" idx="2"/>
          </p:nvPr>
        </p:nvSpPr>
        <p:spPr/>
        <p:txBody>
          <a:bodyPr>
            <a:normAutofit fontScale="77500" lnSpcReduction="20000"/>
          </a:bodyPr>
          <a:lstStyle/>
          <a:p>
            <a:r>
              <a:rPr lang="en-US" dirty="0"/>
              <a:t>Decision making</a:t>
            </a:r>
          </a:p>
          <a:p>
            <a:pPr lvl="1"/>
            <a:r>
              <a:rPr lang="en-US" dirty="0"/>
              <a:t>heuristics</a:t>
            </a:r>
          </a:p>
          <a:p>
            <a:pPr lvl="1"/>
            <a:r>
              <a:rPr lang="en-US" dirty="0"/>
              <a:t>flaws in reasoning</a:t>
            </a:r>
          </a:p>
          <a:p>
            <a:pPr lvl="1"/>
            <a:endParaRPr lang="en-US" dirty="0"/>
          </a:p>
          <a:p>
            <a:r>
              <a:rPr lang="en-US" dirty="0"/>
              <a:t>Intelligence</a:t>
            </a:r>
          </a:p>
          <a:p>
            <a:pPr lvl="1"/>
            <a:r>
              <a:rPr lang="en-US" dirty="0"/>
              <a:t>what do IQ scores mean?</a:t>
            </a:r>
          </a:p>
          <a:p>
            <a:pPr lvl="1"/>
            <a:r>
              <a:rPr lang="en-US" dirty="0"/>
              <a:t>nature vs. nurture</a:t>
            </a:r>
          </a:p>
          <a:p>
            <a:pPr lvl="1"/>
            <a:r>
              <a:rPr lang="en-US" dirty="0"/>
              <a:t>cultural differences</a:t>
            </a:r>
          </a:p>
          <a:p>
            <a:endParaRPr lang="en-US" dirty="0"/>
          </a:p>
        </p:txBody>
      </p:sp>
    </p:spTree>
    <p:extLst>
      <p:ext uri="{BB962C8B-B14F-4D97-AF65-F5344CB8AC3E}">
        <p14:creationId xmlns:p14="http://schemas.microsoft.com/office/powerpoint/2010/main" val="979829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9175-4CD7-5B0A-E62A-80A5E4B381CA}"/>
              </a:ext>
            </a:extLst>
          </p:cNvPr>
          <p:cNvSpPr>
            <a:spLocks noGrp="1"/>
          </p:cNvSpPr>
          <p:nvPr>
            <p:ph type="title"/>
          </p:nvPr>
        </p:nvSpPr>
        <p:spPr/>
        <p:txBody>
          <a:bodyPr/>
          <a:lstStyle/>
          <a:p>
            <a:r>
              <a:rPr lang="en-US" dirty="0"/>
              <a:t>HEURISTICS</a:t>
            </a:r>
          </a:p>
        </p:txBody>
      </p:sp>
      <p:sp>
        <p:nvSpPr>
          <p:cNvPr id="3" name="Content Placeholder 2">
            <a:extLst>
              <a:ext uri="{FF2B5EF4-FFF2-40B4-BE49-F238E27FC236}">
                <a16:creationId xmlns:a16="http://schemas.microsoft.com/office/drawing/2014/main" id="{850322A5-41E4-E551-B7AD-7F203809710F}"/>
              </a:ext>
            </a:extLst>
          </p:cNvPr>
          <p:cNvSpPr>
            <a:spLocks noGrp="1"/>
          </p:cNvSpPr>
          <p:nvPr>
            <p:ph idx="1"/>
          </p:nvPr>
        </p:nvSpPr>
        <p:spPr/>
        <p:txBody>
          <a:bodyPr>
            <a:normAutofit fontScale="85000" lnSpcReduction="10000"/>
          </a:bodyPr>
          <a:lstStyle/>
          <a:p>
            <a:r>
              <a:rPr lang="en-US" b="1" dirty="0"/>
              <a:t>Definition</a:t>
            </a:r>
            <a:r>
              <a:rPr lang="en-US" dirty="0"/>
              <a:t>: cognitive shortcuts or frameworks we use to solve problems or make decisions</a:t>
            </a:r>
          </a:p>
          <a:p>
            <a:pPr marL="584200" lvl="1" indent="-457200"/>
            <a:r>
              <a:rPr lang="en-US" dirty="0"/>
              <a:t>mental set and functional fixedness are heuristics – 95% of the time, they help us save on cognitive resources</a:t>
            </a:r>
          </a:p>
          <a:p>
            <a:pPr marL="584200" lvl="1" indent="-457200"/>
            <a:r>
              <a:rPr lang="en-US" dirty="0"/>
              <a:t>the rest of the time, they accidentally limit our brains</a:t>
            </a:r>
          </a:p>
          <a:p>
            <a:pPr marL="128016" lvl="1" indent="0">
              <a:buNone/>
            </a:pPr>
            <a:endParaRPr lang="en-US" dirty="0"/>
          </a:p>
          <a:p>
            <a:pPr marL="128016" lvl="1" indent="0">
              <a:buNone/>
            </a:pPr>
            <a:r>
              <a:rPr lang="en-US" b="1" dirty="0"/>
              <a:t>Fun fact: </a:t>
            </a:r>
            <a:r>
              <a:rPr lang="en-US" dirty="0"/>
              <a:t>the theory that we use heuristics to save mental energy is called </a:t>
            </a:r>
            <a:r>
              <a:rPr lang="en-US" i="1" dirty="0"/>
              <a:t>cognitive laziness</a:t>
            </a:r>
            <a:r>
              <a:rPr lang="en-US" dirty="0"/>
              <a:t>.</a:t>
            </a:r>
          </a:p>
          <a:p>
            <a:pPr lvl="1"/>
            <a:endParaRPr lang="en-US" dirty="0"/>
          </a:p>
          <a:p>
            <a:endParaRPr lang="en-US" dirty="0"/>
          </a:p>
        </p:txBody>
      </p:sp>
    </p:spTree>
    <p:extLst>
      <p:ext uri="{BB962C8B-B14F-4D97-AF65-F5344CB8AC3E}">
        <p14:creationId xmlns:p14="http://schemas.microsoft.com/office/powerpoint/2010/main" val="227884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EAEC-1883-4C45-8B97-1A6DE3CB1A80}"/>
              </a:ext>
            </a:extLst>
          </p:cNvPr>
          <p:cNvSpPr>
            <a:spLocks noGrp="1"/>
          </p:cNvSpPr>
          <p:nvPr>
            <p:ph type="title"/>
          </p:nvPr>
        </p:nvSpPr>
        <p:spPr/>
        <p:txBody>
          <a:bodyPr/>
          <a:lstStyle/>
          <a:p>
            <a:r>
              <a:rPr lang="en-US" dirty="0"/>
              <a:t>APPROACHES TO PROBLEM SOLVING</a:t>
            </a:r>
          </a:p>
        </p:txBody>
      </p:sp>
      <p:sp>
        <p:nvSpPr>
          <p:cNvPr id="3" name="Content Placeholder 2">
            <a:extLst>
              <a:ext uri="{FF2B5EF4-FFF2-40B4-BE49-F238E27FC236}">
                <a16:creationId xmlns:a16="http://schemas.microsoft.com/office/drawing/2014/main" id="{4AD61672-AB21-45B5-AB29-A84AB13D615F}"/>
              </a:ext>
            </a:extLst>
          </p:cNvPr>
          <p:cNvSpPr>
            <a:spLocks noGrp="1"/>
          </p:cNvSpPr>
          <p:nvPr>
            <p:ph idx="1"/>
          </p:nvPr>
        </p:nvSpPr>
        <p:spPr>
          <a:xfrm>
            <a:off x="1024128" y="1499615"/>
            <a:ext cx="10143744" cy="5135647"/>
          </a:xfrm>
        </p:spPr>
        <p:txBody>
          <a:bodyPr>
            <a:normAutofit fontScale="62500" lnSpcReduction="20000"/>
          </a:bodyPr>
          <a:lstStyle/>
          <a:p>
            <a:pPr marL="0" indent="0">
              <a:buNone/>
            </a:pPr>
            <a:r>
              <a:rPr lang="en-US" dirty="0"/>
              <a:t>Besides heuristics, you can try…</a:t>
            </a:r>
          </a:p>
          <a:p>
            <a:pPr marL="0" indent="0">
              <a:buNone/>
            </a:pPr>
            <a:r>
              <a:rPr lang="en-US" dirty="0"/>
              <a:t>2.    </a:t>
            </a:r>
            <a:r>
              <a:rPr lang="en-US" b="1" dirty="0"/>
              <a:t>Trial &amp; error</a:t>
            </a:r>
            <a:r>
              <a:rPr lang="en-US" dirty="0"/>
              <a:t>: just keep incrementally guessing!</a:t>
            </a:r>
          </a:p>
          <a:p>
            <a:pPr marL="461963" indent="-461963">
              <a:buFont typeface="+mj-lt"/>
              <a:buAutoNum type="arabicPeriod" startAt="3"/>
            </a:pPr>
            <a:r>
              <a:rPr lang="en-US" dirty="0"/>
              <a:t>Create </a:t>
            </a:r>
            <a:r>
              <a:rPr lang="en-US" b="1" dirty="0"/>
              <a:t>sub-goals</a:t>
            </a:r>
            <a:r>
              <a:rPr lang="en-US" dirty="0"/>
              <a:t> or intermediate steps in the problem (i.e., divide and conquer)</a:t>
            </a:r>
          </a:p>
          <a:p>
            <a:pPr marL="457200" indent="-457200">
              <a:buFont typeface="+mj-lt"/>
              <a:buAutoNum type="arabicPeriod" startAt="3"/>
            </a:pPr>
            <a:r>
              <a:rPr lang="en-US" dirty="0"/>
              <a:t>Use </a:t>
            </a:r>
            <a:r>
              <a:rPr lang="en-US" b="1" dirty="0"/>
              <a:t>analogies</a:t>
            </a:r>
            <a:r>
              <a:rPr lang="en-US" dirty="0"/>
              <a:t>: look for answers that solved similar problems</a:t>
            </a:r>
          </a:p>
          <a:p>
            <a:pPr marL="457200" indent="-457200">
              <a:buFont typeface="+mj-lt"/>
              <a:buAutoNum type="arabicPeriod" startAt="3"/>
            </a:pPr>
            <a:r>
              <a:rPr lang="en-US" dirty="0"/>
              <a:t>Engage in </a:t>
            </a:r>
            <a:r>
              <a:rPr lang="en-US" b="1" dirty="0"/>
              <a:t>lateral thinking </a:t>
            </a:r>
            <a:r>
              <a:rPr lang="en-US" dirty="0"/>
              <a:t>and change your representation or perspective of the problem</a:t>
            </a:r>
          </a:p>
          <a:p>
            <a:pPr marL="457200" indent="-457200">
              <a:buFont typeface="+mj-lt"/>
              <a:buAutoNum type="arabicPeriod" startAt="3"/>
            </a:pPr>
            <a:r>
              <a:rPr lang="en-US" dirty="0"/>
              <a:t>Take a break! </a:t>
            </a:r>
            <a:r>
              <a:rPr lang="en-US" b="1" dirty="0"/>
              <a:t>Incubation effect</a:t>
            </a:r>
            <a:r>
              <a:rPr lang="en-US" dirty="0"/>
              <a:t>: when new solutions emerge for a previously unsolved problem after a period of ignoring the problem</a:t>
            </a:r>
          </a:p>
          <a:p>
            <a:pPr lvl="1"/>
            <a:r>
              <a:rPr lang="en-US" dirty="0"/>
              <a:t>This happens because your subconscious keeps trying solutions while the rest of your brain is distracted</a:t>
            </a:r>
          </a:p>
          <a:p>
            <a:pPr marL="457200" indent="-457200">
              <a:buFont typeface="+mj-lt"/>
              <a:buAutoNum type="arabicPeriod" startAt="3"/>
            </a:pPr>
            <a:endParaRPr lang="en-US" dirty="0"/>
          </a:p>
        </p:txBody>
      </p:sp>
    </p:spTree>
    <p:extLst>
      <p:ext uri="{BB962C8B-B14F-4D97-AF65-F5344CB8AC3E}">
        <p14:creationId xmlns:p14="http://schemas.microsoft.com/office/powerpoint/2010/main" val="254568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1C1E-A5E8-426D-9D58-5CB346EBF633}"/>
              </a:ext>
            </a:extLst>
          </p:cNvPr>
          <p:cNvSpPr>
            <a:spLocks noGrp="1"/>
          </p:cNvSpPr>
          <p:nvPr>
            <p:ph type="title"/>
          </p:nvPr>
        </p:nvSpPr>
        <p:spPr/>
        <p:txBody>
          <a:bodyPr/>
          <a:lstStyle/>
          <a:p>
            <a:r>
              <a:rPr lang="en-US" dirty="0"/>
              <a:t>FLAWS IN REASONING</a:t>
            </a:r>
          </a:p>
        </p:txBody>
      </p:sp>
      <p:sp>
        <p:nvSpPr>
          <p:cNvPr id="3" name="Content Placeholder 2">
            <a:extLst>
              <a:ext uri="{FF2B5EF4-FFF2-40B4-BE49-F238E27FC236}">
                <a16:creationId xmlns:a16="http://schemas.microsoft.com/office/drawing/2014/main" id="{9F696F94-EE44-402A-8EA7-B74B32100320}"/>
              </a:ext>
            </a:extLst>
          </p:cNvPr>
          <p:cNvSpPr>
            <a:spLocks noGrp="1"/>
          </p:cNvSpPr>
          <p:nvPr>
            <p:ph idx="1"/>
          </p:nvPr>
        </p:nvSpPr>
        <p:spPr>
          <a:xfrm>
            <a:off x="1024128" y="1499616"/>
            <a:ext cx="10569995" cy="4809744"/>
          </a:xfrm>
        </p:spPr>
        <p:txBody>
          <a:bodyPr>
            <a:normAutofit/>
          </a:bodyPr>
          <a:lstStyle/>
          <a:p>
            <a:r>
              <a:rPr lang="en-US" dirty="0"/>
              <a:t>Any heuristic we use can lead us to make incorrect assumptions </a:t>
            </a:r>
          </a:p>
          <a:p>
            <a:pPr marL="584200" lvl="1" indent="-457200"/>
            <a:r>
              <a:rPr lang="en-US" dirty="0"/>
              <a:t>This is why humans are naturally bad at applying statistics in real world situations!</a:t>
            </a:r>
          </a:p>
          <a:p>
            <a:pPr marL="502920" lvl="1"/>
            <a:endParaRPr lang="en-US" dirty="0"/>
          </a:p>
          <a:p>
            <a:pPr lvl="1"/>
            <a:endParaRPr lang="en-US" dirty="0"/>
          </a:p>
        </p:txBody>
      </p:sp>
    </p:spTree>
    <p:extLst>
      <p:ext uri="{BB962C8B-B14F-4D97-AF65-F5344CB8AC3E}">
        <p14:creationId xmlns:p14="http://schemas.microsoft.com/office/powerpoint/2010/main" val="1522776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FLAWS IN REASONING EXAMPLE 1</a:t>
            </a:r>
          </a:p>
        </p:txBody>
      </p:sp>
      <p:sp>
        <p:nvSpPr>
          <p:cNvPr id="3" name="Content Placeholder 2"/>
          <p:cNvSpPr>
            <a:spLocks noGrp="1"/>
          </p:cNvSpPr>
          <p:nvPr>
            <p:ph idx="1"/>
          </p:nvPr>
        </p:nvSpPr>
        <p:spPr>
          <a:xfrm>
            <a:off x="838199" y="1369834"/>
            <a:ext cx="7251551" cy="5081766"/>
          </a:xfrm>
        </p:spPr>
        <p:txBody>
          <a:bodyPr/>
          <a:lstStyle/>
          <a:p>
            <a:r>
              <a:rPr lang="en-US" b="1" dirty="0"/>
              <a:t>Example</a:t>
            </a:r>
            <a:r>
              <a:rPr lang="en-US" dirty="0"/>
              <a:t>: </a:t>
            </a:r>
            <a:r>
              <a:rPr lang="en-US" sz="3000" dirty="0"/>
              <a:t>Which dots are more randomly distributed?</a:t>
            </a:r>
          </a:p>
          <a:p>
            <a:pPr lvl="1"/>
            <a:r>
              <a:rPr lang="en-US" sz="2000" dirty="0"/>
              <a:t>Answer as quickly as possible!</a:t>
            </a:r>
          </a:p>
        </p:txBody>
      </p:sp>
      <p:pic>
        <p:nvPicPr>
          <p:cNvPr id="3074" name="Picture 2" descr="Two images of white dots on a black background. In the left image, the white dots are clustered together with lots of empty space. In the right image, the white dots are evenly distribu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3530899"/>
            <a:ext cx="672084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24662" y="1825625"/>
            <a:ext cx="4989538" cy="3662541"/>
          </a:xfrm>
          <a:prstGeom prst="rect">
            <a:avLst/>
          </a:prstGeom>
          <a:noFill/>
        </p:spPr>
        <p:txBody>
          <a:bodyPr wrap="square" rtlCol="0">
            <a:spAutoFit/>
          </a:bodyPr>
          <a:lstStyle/>
          <a:p>
            <a:pPr marL="342900" indent="-342900">
              <a:buFont typeface="Arial" panose="020B0604020202020204" pitchFamily="34" charset="0"/>
              <a:buChar char="•"/>
            </a:pPr>
            <a:r>
              <a:rPr lang="en-US" sz="2400" b="1" dirty="0"/>
              <a:t>Solution: </a:t>
            </a:r>
            <a:r>
              <a:rPr lang="en-US" sz="2400" dirty="0"/>
              <a:t>the left image is truly random; the dots in the right image are too evenly spaced to be random.</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Clustering illusion</a:t>
            </a:r>
            <a:r>
              <a:rPr lang="en-US" sz="2400" dirty="0"/>
              <a:t>: thinking that clusters in random distributions </a:t>
            </a:r>
            <a:r>
              <a:rPr lang="en-US" sz="2400" i="1" dirty="0"/>
              <a:t>aren’t </a:t>
            </a:r>
            <a:r>
              <a:rPr lang="en-US" sz="2400" dirty="0"/>
              <a:t>random</a:t>
            </a:r>
          </a:p>
          <a:p>
            <a:pPr marL="800100" lvl="1" indent="-342900">
              <a:buFont typeface="Arial" panose="020B0604020202020204" pitchFamily="34" charset="0"/>
              <a:buChar char="•"/>
            </a:pPr>
            <a:r>
              <a:rPr lang="en-US" sz="2000" dirty="0"/>
              <a:t>This is why humans created constellations!</a:t>
            </a:r>
            <a:endParaRPr lang="en-US" sz="2000" b="1" dirty="0"/>
          </a:p>
        </p:txBody>
      </p:sp>
    </p:spTree>
    <p:extLst>
      <p:ext uri="{BB962C8B-B14F-4D97-AF65-F5344CB8AC3E}">
        <p14:creationId xmlns:p14="http://schemas.microsoft.com/office/powerpoint/2010/main" val="30665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95CA-A017-40F5-ADD5-E8297C355F4D}"/>
              </a:ext>
            </a:extLst>
          </p:cNvPr>
          <p:cNvSpPr>
            <a:spLocks noGrp="1"/>
          </p:cNvSpPr>
          <p:nvPr>
            <p:ph type="title"/>
          </p:nvPr>
        </p:nvSpPr>
        <p:spPr/>
        <p:txBody>
          <a:bodyPr/>
          <a:lstStyle/>
          <a:p>
            <a:r>
              <a:rPr lang="en-US" dirty="0"/>
              <a:t>FLAWS IN REASONING EXAMPLE 2</a:t>
            </a:r>
          </a:p>
        </p:txBody>
      </p:sp>
      <p:sp>
        <p:nvSpPr>
          <p:cNvPr id="3" name="Content Placeholder 2">
            <a:extLst>
              <a:ext uri="{FF2B5EF4-FFF2-40B4-BE49-F238E27FC236}">
                <a16:creationId xmlns:a16="http://schemas.microsoft.com/office/drawing/2014/main" id="{A6FA9DF1-DD29-43AD-B6BA-C43324A81EEB}"/>
              </a:ext>
            </a:extLst>
          </p:cNvPr>
          <p:cNvSpPr>
            <a:spLocks noGrp="1"/>
          </p:cNvSpPr>
          <p:nvPr>
            <p:ph idx="1"/>
          </p:nvPr>
        </p:nvSpPr>
        <p:spPr/>
        <p:txBody>
          <a:bodyPr>
            <a:normAutofit fontScale="92500"/>
          </a:bodyPr>
          <a:lstStyle/>
          <a:p>
            <a:pPr marL="584200" lvl="1" indent="-457200"/>
            <a:r>
              <a:rPr lang="en-US" dirty="0"/>
              <a:t>Do more words start with K vs. or have K as the third letter?</a:t>
            </a:r>
          </a:p>
          <a:p>
            <a:pPr lvl="2"/>
            <a:r>
              <a:rPr lang="en-US" b="1" dirty="0"/>
              <a:t>Availability heuristic</a:t>
            </a:r>
            <a:r>
              <a:rPr lang="en-US" dirty="0"/>
              <a:t>: relying on examples that come to mind more easily</a:t>
            </a:r>
          </a:p>
          <a:p>
            <a:pPr lvl="2"/>
            <a:r>
              <a:rPr lang="en-US" dirty="0"/>
              <a:t>It’s easier to think of words starting with K, so we assume more words start with K</a:t>
            </a:r>
          </a:p>
          <a:p>
            <a:pPr lvl="2"/>
            <a:endParaRPr lang="en-US" dirty="0"/>
          </a:p>
          <a:p>
            <a:pPr marL="584200" lvl="1" indent="-457200"/>
            <a:r>
              <a:rPr lang="en-US" dirty="0"/>
              <a:t>Another example: What percentage of people have a DUI?</a:t>
            </a:r>
          </a:p>
          <a:p>
            <a:pPr lvl="2"/>
            <a:r>
              <a:rPr lang="en-US" dirty="0"/>
              <a:t>Your answer will vary significantly depending on whether you personally know anyone with a DUI, you’ve heard about DUIs in the news recently, etc.</a:t>
            </a:r>
          </a:p>
          <a:p>
            <a:pPr lvl="2"/>
            <a:r>
              <a:rPr lang="en-US" sz="2100" b="1" dirty="0"/>
              <a:t>Not-so-fun fact: </a:t>
            </a:r>
            <a:r>
              <a:rPr lang="en-US" sz="2100" dirty="0"/>
              <a:t>The </a:t>
            </a:r>
            <a:r>
              <a:rPr lang="en-US" dirty="0"/>
              <a:t>answer is just over 2% of American drivers – so 1 in 50 people.</a:t>
            </a:r>
          </a:p>
          <a:p>
            <a:endParaRPr lang="en-US" dirty="0"/>
          </a:p>
        </p:txBody>
      </p:sp>
    </p:spTree>
    <p:extLst>
      <p:ext uri="{BB962C8B-B14F-4D97-AF65-F5344CB8AC3E}">
        <p14:creationId xmlns:p14="http://schemas.microsoft.com/office/powerpoint/2010/main" val="30965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58F2F-E309-41D7-8344-77941E514760}"/>
              </a:ext>
            </a:extLst>
          </p:cNvPr>
          <p:cNvSpPr>
            <a:spLocks noGrp="1"/>
          </p:cNvSpPr>
          <p:nvPr>
            <p:ph idx="1"/>
          </p:nvPr>
        </p:nvSpPr>
        <p:spPr>
          <a:xfrm>
            <a:off x="712178" y="1499616"/>
            <a:ext cx="10767646" cy="5069350"/>
          </a:xfrm>
        </p:spPr>
        <p:txBody>
          <a:bodyPr>
            <a:normAutofit fontScale="85000" lnSpcReduction="20000"/>
          </a:bodyPr>
          <a:lstStyle/>
          <a:p>
            <a:pPr marL="584200" lvl="1" indent="-457200"/>
            <a:r>
              <a:rPr lang="en-US" dirty="0"/>
              <a:t>Sarah reads her horoscope everyday, loves aromatherapy, and attends a local spiritual group. Is she more likely to be a school teacher or a holistic healer?</a:t>
            </a:r>
          </a:p>
          <a:p>
            <a:pPr marL="584200" lvl="1" indent="-457200"/>
            <a:endParaRPr lang="en-US" dirty="0"/>
          </a:p>
          <a:p>
            <a:pPr marL="584200" lvl="1" indent="-457200"/>
            <a:r>
              <a:rPr lang="en-US" b="1" dirty="0"/>
              <a:t>Representativeness heuristic</a:t>
            </a:r>
            <a:r>
              <a:rPr lang="en-US" dirty="0"/>
              <a:t>: assuming events or relationships that seem more </a:t>
            </a:r>
            <a:r>
              <a:rPr lang="en-US" i="1" dirty="0"/>
              <a:t>representative</a:t>
            </a:r>
            <a:r>
              <a:rPr lang="en-US" dirty="0"/>
              <a:t> must be true</a:t>
            </a:r>
          </a:p>
          <a:p>
            <a:pPr marL="584200" lvl="1" indent="-457200"/>
            <a:endParaRPr lang="en-US" dirty="0"/>
          </a:p>
          <a:p>
            <a:pPr marL="584200" lvl="1" indent="-457200"/>
            <a:r>
              <a:rPr lang="en-US" dirty="0"/>
              <a:t>We also ignore the actual number of teachers and holistic healers when assessing Sarah (these “actual numbers” are called </a:t>
            </a:r>
            <a:r>
              <a:rPr lang="en-US" b="1" dirty="0"/>
              <a:t>base rates</a:t>
            </a:r>
            <a:r>
              <a:rPr lang="en-US" dirty="0"/>
              <a:t>)</a:t>
            </a:r>
          </a:p>
          <a:p>
            <a:pPr marL="800100" lvl="2" indent="-342900"/>
            <a:r>
              <a:rPr lang="en-US" dirty="0"/>
              <a:t>There are many more teachers than holistic healers, so statistically, she’s probably a teacher</a:t>
            </a:r>
          </a:p>
          <a:p>
            <a:pPr marL="800100" lvl="2" indent="-342900"/>
            <a:endParaRPr lang="en-US" dirty="0"/>
          </a:p>
          <a:p>
            <a:endParaRPr lang="en-US" dirty="0"/>
          </a:p>
        </p:txBody>
      </p:sp>
      <p:sp>
        <p:nvSpPr>
          <p:cNvPr id="5" name="Title 4">
            <a:extLst>
              <a:ext uri="{FF2B5EF4-FFF2-40B4-BE49-F238E27FC236}">
                <a16:creationId xmlns:a16="http://schemas.microsoft.com/office/drawing/2014/main" id="{34C0B9CC-533B-1FD5-F71F-3226C8FE6711}"/>
              </a:ext>
            </a:extLst>
          </p:cNvPr>
          <p:cNvSpPr>
            <a:spLocks noGrp="1"/>
          </p:cNvSpPr>
          <p:nvPr>
            <p:ph type="title"/>
          </p:nvPr>
        </p:nvSpPr>
        <p:spPr/>
        <p:txBody>
          <a:bodyPr/>
          <a:lstStyle/>
          <a:p>
            <a:r>
              <a:rPr lang="en-US" dirty="0"/>
              <a:t>FLAWS IN REASONING EXAMPLE 3</a:t>
            </a:r>
          </a:p>
        </p:txBody>
      </p:sp>
    </p:spTree>
    <p:extLst>
      <p:ext uri="{BB962C8B-B14F-4D97-AF65-F5344CB8AC3E}">
        <p14:creationId xmlns:p14="http://schemas.microsoft.com/office/powerpoint/2010/main" val="33476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864015-C24B-CBBB-3FBB-65965EEC548E}"/>
              </a:ext>
            </a:extLst>
          </p:cNvPr>
          <p:cNvSpPr/>
          <p:nvPr/>
        </p:nvSpPr>
        <p:spPr>
          <a:xfrm>
            <a:off x="0" y="0"/>
            <a:ext cx="12192000" cy="6858000"/>
          </a:xfrm>
          <a:prstGeom prst="rect">
            <a:avLst/>
          </a:prstGeom>
          <a:solidFill>
            <a:srgbClr val="864F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EDCCE-8BF0-4D6D-AFA1-402746035859}"/>
              </a:ext>
            </a:extLst>
          </p:cNvPr>
          <p:cNvSpPr>
            <a:spLocks noGrp="1"/>
          </p:cNvSpPr>
          <p:nvPr>
            <p:ph type="title"/>
          </p:nvPr>
        </p:nvSpPr>
        <p:spPr>
          <a:xfrm>
            <a:off x="327547" y="4767072"/>
            <a:ext cx="7046967" cy="1625210"/>
          </a:xfrm>
        </p:spPr>
        <p:txBody>
          <a:bodyPr>
            <a:noAutofit/>
          </a:bodyPr>
          <a:lstStyle/>
          <a:p>
            <a:pPr algn="r"/>
            <a:r>
              <a:rPr lang="en-US" sz="4600" dirty="0">
                <a:solidFill>
                  <a:schemeClr val="bg1"/>
                </a:solidFill>
              </a:rPr>
              <a:t>FLAWS IN REASONING EXAMPLE 4</a:t>
            </a:r>
          </a:p>
        </p:txBody>
      </p:sp>
      <p:sp>
        <p:nvSpPr>
          <p:cNvPr id="3" name="Content Placeholder 2">
            <a:extLst>
              <a:ext uri="{FF2B5EF4-FFF2-40B4-BE49-F238E27FC236}">
                <a16:creationId xmlns:a16="http://schemas.microsoft.com/office/drawing/2014/main" id="{394CA498-0BA6-4CBA-9BF0-EBA346CEC272}"/>
              </a:ext>
            </a:extLst>
          </p:cNvPr>
          <p:cNvSpPr>
            <a:spLocks noGrp="1"/>
          </p:cNvSpPr>
          <p:nvPr>
            <p:ph idx="1"/>
          </p:nvPr>
        </p:nvSpPr>
        <p:spPr>
          <a:xfrm>
            <a:off x="7702062" y="172122"/>
            <a:ext cx="4489938" cy="6685878"/>
          </a:xfrm>
        </p:spPr>
        <p:txBody>
          <a:bodyPr anchor="ctr">
            <a:normAutofit fontScale="77500" lnSpcReduction="20000"/>
          </a:bodyPr>
          <a:lstStyle/>
          <a:p>
            <a:r>
              <a:rPr lang="en-US" sz="3000" dirty="0">
                <a:solidFill>
                  <a:srgbClr val="FFFFFF"/>
                </a:solidFill>
              </a:rPr>
              <a:t>The 2018 Wimbledon Tennis Championships semifinal bracket consisted of </a:t>
            </a:r>
            <a:r>
              <a:rPr lang="lv-LV" sz="3000" dirty="0">
                <a:solidFill>
                  <a:srgbClr val="FFFFFF"/>
                </a:solidFill>
              </a:rPr>
              <a:t>Jeļena Ostapenko</a:t>
            </a:r>
            <a:r>
              <a:rPr lang="en-US" sz="3000" dirty="0">
                <a:solidFill>
                  <a:srgbClr val="FFFFFF"/>
                </a:solidFill>
              </a:rPr>
              <a:t>, Angelique Kerber, Serena Williams, and Julia </a:t>
            </a:r>
            <a:r>
              <a:rPr lang="en-US" sz="3000" dirty="0" err="1">
                <a:solidFill>
                  <a:srgbClr val="FFFFFF"/>
                </a:solidFill>
              </a:rPr>
              <a:t>Görges</a:t>
            </a:r>
            <a:r>
              <a:rPr lang="en-US" sz="3000" dirty="0">
                <a:solidFill>
                  <a:srgbClr val="FFFFFF"/>
                </a:solidFill>
              </a:rPr>
              <a:t>.</a:t>
            </a:r>
          </a:p>
          <a:p>
            <a:pPr marL="584200" lvl="1" indent="-457200"/>
            <a:r>
              <a:rPr lang="en-US" sz="2600" dirty="0">
                <a:solidFill>
                  <a:srgbClr val="FFFFFF"/>
                </a:solidFill>
              </a:rPr>
              <a:t>Without looking it up, </a:t>
            </a:r>
            <a:br>
              <a:rPr lang="en-US" sz="2600" dirty="0">
                <a:solidFill>
                  <a:srgbClr val="FFFFFF"/>
                </a:solidFill>
              </a:rPr>
            </a:br>
            <a:r>
              <a:rPr lang="en-US" sz="2600" dirty="0">
                <a:solidFill>
                  <a:srgbClr val="FFFFFF"/>
                </a:solidFill>
              </a:rPr>
              <a:t>who do you think won?</a:t>
            </a:r>
          </a:p>
          <a:p>
            <a:pPr marL="584200" lvl="1" indent="-457200"/>
            <a:endParaRPr lang="en-US" sz="2600" dirty="0">
              <a:solidFill>
                <a:srgbClr val="FFFFFF"/>
              </a:solidFill>
            </a:endParaRPr>
          </a:p>
          <a:p>
            <a:pPr marL="584200" lvl="1" indent="-457200"/>
            <a:r>
              <a:rPr lang="en-US" sz="2600" b="1" dirty="0">
                <a:solidFill>
                  <a:srgbClr val="FFFFFF"/>
                </a:solidFill>
              </a:rPr>
              <a:t>Recognition heuristic</a:t>
            </a:r>
            <a:r>
              <a:rPr lang="en-US" sz="2600" dirty="0">
                <a:solidFill>
                  <a:srgbClr val="FFFFFF"/>
                </a:solidFill>
              </a:rPr>
              <a:t>: when</a:t>
            </a:r>
            <a:br>
              <a:rPr lang="en-US" sz="2600" dirty="0">
                <a:solidFill>
                  <a:srgbClr val="FFFFFF"/>
                </a:solidFill>
              </a:rPr>
            </a:br>
            <a:r>
              <a:rPr lang="en-US" sz="2600" dirty="0">
                <a:solidFill>
                  <a:srgbClr val="FFFFFF"/>
                </a:solidFill>
              </a:rPr>
              <a:t>choosing between multiple options, you place a higher value on choices you recognize… like Serena Williams!</a:t>
            </a:r>
            <a:endParaRPr lang="en-US" sz="2600" b="1" dirty="0">
              <a:solidFill>
                <a:srgbClr val="FFFFFF"/>
              </a:solidFill>
            </a:endParaRPr>
          </a:p>
          <a:p>
            <a:endParaRPr lang="en-US" sz="1100" dirty="0">
              <a:solidFill>
                <a:srgbClr val="FFFFFF"/>
              </a:solidFill>
            </a:endParaRPr>
          </a:p>
        </p:txBody>
      </p:sp>
      <p:pic>
        <p:nvPicPr>
          <p:cNvPr id="9218" name="Picture 2" descr="A photo of Serena Williams playing tennis.">
            <a:extLst>
              <a:ext uri="{FF2B5EF4-FFF2-40B4-BE49-F238E27FC236}">
                <a16:creationId xmlns:a16="http://schemas.microsoft.com/office/drawing/2014/main" id="{DB81CCC2-74E1-7FF2-45BA-F0E866A11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27547" y="321733"/>
            <a:ext cx="7058306" cy="4107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E72CA3-80A8-C91F-A32E-4A4101033379}"/>
              </a:ext>
            </a:extLst>
          </p:cNvPr>
          <p:cNvSpPr txBox="1"/>
          <p:nvPr/>
        </p:nvSpPr>
        <p:spPr>
          <a:xfrm>
            <a:off x="0" y="6550223"/>
            <a:ext cx="5814646" cy="307777"/>
          </a:xfrm>
          <a:prstGeom prst="rect">
            <a:avLst/>
          </a:prstGeom>
          <a:noFill/>
        </p:spPr>
        <p:txBody>
          <a:bodyPr wrap="square" rtlCol="0">
            <a:spAutoFit/>
          </a:bodyPr>
          <a:lstStyle/>
          <a:p>
            <a:r>
              <a:rPr lang="en-US" sz="1400" dirty="0">
                <a:hlinkClick r:id="rId4"/>
              </a:rPr>
              <a:t>US Open 2013 Part 2 615</a:t>
            </a:r>
            <a:r>
              <a:rPr lang="en-US" sz="1400" dirty="0"/>
              <a:t> © Edwin Martinez, </a:t>
            </a:r>
            <a:r>
              <a:rPr lang="en-US" sz="1400" dirty="0">
                <a:hlinkClick r:id="rId5"/>
              </a:rPr>
              <a:t>CC BY 2.0</a:t>
            </a:r>
            <a:endParaRPr lang="en-US" sz="1400" dirty="0"/>
          </a:p>
        </p:txBody>
      </p:sp>
    </p:spTree>
    <p:extLst>
      <p:ext uri="{BB962C8B-B14F-4D97-AF65-F5344CB8AC3E}">
        <p14:creationId xmlns:p14="http://schemas.microsoft.com/office/powerpoint/2010/main" val="15118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97B58-999B-505C-A313-56B7D1CE1F32}"/>
              </a:ext>
            </a:extLst>
          </p:cNvPr>
          <p:cNvSpPr/>
          <p:nvPr/>
        </p:nvSpPr>
        <p:spPr>
          <a:xfrm>
            <a:off x="-690" y="4587415"/>
            <a:ext cx="12192000" cy="2304012"/>
          </a:xfrm>
          <a:prstGeom prst="rect">
            <a:avLst/>
          </a:prstGeom>
          <a:solidFill>
            <a:srgbClr val="007E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D24DAC-C172-B477-B8F7-C363D9CE3F91}"/>
              </a:ext>
            </a:extLst>
          </p:cNvPr>
          <p:cNvSpPr txBox="1">
            <a:spLocks/>
          </p:cNvSpPr>
          <p:nvPr/>
        </p:nvSpPr>
        <p:spPr>
          <a:xfrm>
            <a:off x="10079915" y="6174890"/>
            <a:ext cx="2126531" cy="68311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4000" dirty="0">
                <a:solidFill>
                  <a:schemeClr val="bg1"/>
                </a:solidFill>
                <a:latin typeface="Roboto Slab" pitchFamily="2" charset="0"/>
                <a:ea typeface="Roboto Slab" pitchFamily="2" charset="0"/>
              </a:rPr>
              <a:t>PSY 101</a:t>
            </a:r>
          </a:p>
        </p:txBody>
      </p:sp>
      <p:sp>
        <p:nvSpPr>
          <p:cNvPr id="2" name="Title 1">
            <a:extLst>
              <a:ext uri="{FF2B5EF4-FFF2-40B4-BE49-F238E27FC236}">
                <a16:creationId xmlns:a16="http://schemas.microsoft.com/office/drawing/2014/main" id="{C38DE597-7B86-4100-8ADD-2170FB6CEB9E}"/>
              </a:ext>
            </a:extLst>
          </p:cNvPr>
          <p:cNvSpPr>
            <a:spLocks noGrp="1"/>
          </p:cNvSpPr>
          <p:nvPr>
            <p:ph type="ctrTitle"/>
          </p:nvPr>
        </p:nvSpPr>
        <p:spPr>
          <a:xfrm>
            <a:off x="173915" y="4679575"/>
            <a:ext cx="9144000" cy="2137943"/>
          </a:xfrm>
        </p:spPr>
        <p:txBody>
          <a:bodyPr>
            <a:normAutofit/>
          </a:bodyPr>
          <a:lstStyle/>
          <a:p>
            <a:pPr algn="l"/>
            <a:r>
              <a:rPr lang="en-US" sz="6500" dirty="0">
                <a:solidFill>
                  <a:schemeClr val="bg1"/>
                </a:solidFill>
              </a:rPr>
              <a:t>PART 3: INTELLIGENCE</a:t>
            </a:r>
          </a:p>
        </p:txBody>
      </p:sp>
      <p:pic>
        <p:nvPicPr>
          <p:cNvPr id="12" name="Picture 11" descr="Computer-generated art of a robot standing in front of a chalkboard. The robots has too many limbs and not enough fingers.">
            <a:extLst>
              <a:ext uri="{FF2B5EF4-FFF2-40B4-BE49-F238E27FC236}">
                <a16:creationId xmlns:a16="http://schemas.microsoft.com/office/drawing/2014/main" id="{FAF836C8-81D5-AD98-BEEF-5F0D03AC36C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274" y="0"/>
            <a:ext cx="12197172" cy="45874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0" descr="Clip art of raised hands">
            <a:extLst>
              <a:ext uri="{FF2B5EF4-FFF2-40B4-BE49-F238E27FC236}">
                <a16:creationId xmlns:a16="http://schemas.microsoft.com/office/drawing/2014/main" id="{DEA6B4E5-2F0F-F38E-E55B-A243009F2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965" y="4984045"/>
            <a:ext cx="2074081" cy="19108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BDE6E02-EA8D-A765-BA33-5AA1EDD1CB66}"/>
              </a:ext>
            </a:extLst>
          </p:cNvPr>
          <p:cNvSpPr txBox="1"/>
          <p:nvPr/>
        </p:nvSpPr>
        <p:spPr>
          <a:xfrm>
            <a:off x="8038571" y="4583935"/>
            <a:ext cx="1684868" cy="400110"/>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participation</a:t>
            </a:r>
          </a:p>
        </p:txBody>
      </p:sp>
    </p:spTree>
    <p:extLst>
      <p:ext uri="{BB962C8B-B14F-4D97-AF65-F5344CB8AC3E}">
        <p14:creationId xmlns:p14="http://schemas.microsoft.com/office/powerpoint/2010/main" val="392169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A graph depicting how a normal distribution follows a &quot;bell&quot; shape that is bilaterally symmetrical. There is a vertical line through the middle of the graph, which is labelled as &quot;mean, median, mode.&quot;">
            <a:extLst>
              <a:ext uri="{FF2B5EF4-FFF2-40B4-BE49-F238E27FC236}">
                <a16:creationId xmlns:a16="http://schemas.microsoft.com/office/drawing/2014/main" id="{6BC4AC26-9A0C-0B06-1D83-C5A52F2896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33292" y="3386015"/>
            <a:ext cx="6271846" cy="3552825"/>
          </a:xfrm>
          <a:prstGeom prst="rect">
            <a:avLst/>
          </a:prstGeom>
        </p:spPr>
      </p:pic>
      <p:sp>
        <p:nvSpPr>
          <p:cNvPr id="38" name="Title 1">
            <a:extLst>
              <a:ext uri="{FF2B5EF4-FFF2-40B4-BE49-F238E27FC236}">
                <a16:creationId xmlns:a16="http://schemas.microsoft.com/office/drawing/2014/main" id="{623A8F04-765A-4CD8-20F6-D850A947596D}"/>
              </a:ext>
            </a:extLst>
          </p:cNvPr>
          <p:cNvSpPr>
            <a:spLocks noGrp="1"/>
          </p:cNvSpPr>
          <p:nvPr>
            <p:ph type="title"/>
          </p:nvPr>
        </p:nvSpPr>
        <p:spPr/>
        <p:txBody>
          <a:bodyPr/>
          <a:lstStyle/>
          <a:p>
            <a:r>
              <a:rPr lang="en-US" dirty="0"/>
              <a:t>LET’S TALK… STATISTICS! 1</a:t>
            </a:r>
          </a:p>
        </p:txBody>
      </p:sp>
      <p:sp>
        <p:nvSpPr>
          <p:cNvPr id="3" name="Content Placeholder 2"/>
          <p:cNvSpPr>
            <a:spLocks noGrp="1"/>
          </p:cNvSpPr>
          <p:nvPr>
            <p:ph idx="1"/>
          </p:nvPr>
        </p:nvSpPr>
        <p:spPr>
          <a:xfrm>
            <a:off x="838200" y="1473200"/>
            <a:ext cx="10515600" cy="5019674"/>
          </a:xfrm>
        </p:spPr>
        <p:txBody>
          <a:bodyPr>
            <a:normAutofit fontScale="85000" lnSpcReduction="20000"/>
          </a:bodyPr>
          <a:lstStyle/>
          <a:p>
            <a:r>
              <a:rPr lang="en-US" b="1" dirty="0"/>
              <a:t>Population mean</a:t>
            </a:r>
            <a:r>
              <a:rPr lang="en-US" dirty="0"/>
              <a:t>: the average of everyone’s scores</a:t>
            </a:r>
          </a:p>
          <a:p>
            <a:pPr marL="584200" lvl="1" indent="-457200"/>
            <a:r>
              <a:rPr lang="en-US" dirty="0"/>
              <a:t>For example, American women have a population mean height of 5ft 3.5in</a:t>
            </a:r>
          </a:p>
          <a:p>
            <a:pPr marL="400050" lvl="1" indent="-273050">
              <a:buFont typeface="Arial" panose="020B0604020202020204" pitchFamily="34" charset="0"/>
              <a:buChar char="•"/>
            </a:pPr>
            <a:endParaRPr lang="en-US" dirty="0"/>
          </a:p>
          <a:p>
            <a:r>
              <a:rPr lang="en-US" b="1" dirty="0"/>
              <a:t>Normal distribution</a:t>
            </a:r>
            <a:r>
              <a:rPr lang="en-US" dirty="0"/>
              <a:t>: when scores follow </a:t>
            </a:r>
            <a:br>
              <a:rPr lang="en-US" dirty="0"/>
            </a:br>
            <a:r>
              <a:rPr lang="en-US" dirty="0"/>
              <a:t>a symmetrical pattern such that </a:t>
            </a:r>
            <a:br>
              <a:rPr lang="en-US" dirty="0"/>
            </a:br>
            <a:r>
              <a:rPr lang="en-US" dirty="0"/>
              <a:t>most people score close to the </a:t>
            </a:r>
            <a:br>
              <a:rPr lang="en-US" dirty="0"/>
            </a:br>
            <a:r>
              <a:rPr lang="en-US" dirty="0"/>
              <a:t>population mean</a:t>
            </a:r>
          </a:p>
          <a:p>
            <a:pPr marL="584200" lvl="1" indent="-457200"/>
            <a:r>
              <a:rPr lang="en-US" dirty="0"/>
              <a:t>Also called a </a:t>
            </a:r>
            <a:r>
              <a:rPr lang="en-US" i="1" dirty="0"/>
              <a:t>Bell curve</a:t>
            </a:r>
            <a:endParaRPr lang="en-US" dirty="0"/>
          </a:p>
        </p:txBody>
      </p:sp>
      <p:sp>
        <p:nvSpPr>
          <p:cNvPr id="21" name="TextBox 20">
            <a:extLst>
              <a:ext uri="{FF2B5EF4-FFF2-40B4-BE49-F238E27FC236}">
                <a16:creationId xmlns:a16="http://schemas.microsoft.com/office/drawing/2014/main" id="{E1D42F29-0DAC-8824-C1BA-56BB247CCE19}"/>
              </a:ext>
            </a:extLst>
          </p:cNvPr>
          <p:cNvSpPr txBox="1"/>
          <p:nvPr/>
        </p:nvSpPr>
        <p:spPr>
          <a:xfrm>
            <a:off x="7918940" y="4486071"/>
            <a:ext cx="1610762" cy="461665"/>
          </a:xfrm>
          <a:prstGeom prst="rect">
            <a:avLst/>
          </a:prstGeom>
          <a:noFill/>
        </p:spPr>
        <p:txBody>
          <a:bodyPr wrap="square" rtlCol="0">
            <a:spAutoFit/>
          </a:bodyPr>
          <a:lstStyle/>
          <a:p>
            <a:r>
              <a:rPr lang="en-US" sz="2400" b="1" i="1" dirty="0">
                <a:latin typeface="Roboto" panose="02000000000000000000" pitchFamily="2" charset="0"/>
                <a:ea typeface="Roboto" panose="02000000000000000000" pitchFamily="2" charset="0"/>
                <a:cs typeface="Roboto" panose="02000000000000000000" pitchFamily="2" charset="0"/>
              </a:rPr>
              <a:t>Symmetry</a:t>
            </a:r>
          </a:p>
        </p:txBody>
      </p:sp>
      <p:sp>
        <p:nvSpPr>
          <p:cNvPr id="27" name="TextBox 26">
            <a:extLst>
              <a:ext uri="{FF2B5EF4-FFF2-40B4-BE49-F238E27FC236}">
                <a16:creationId xmlns:a16="http://schemas.microsoft.com/office/drawing/2014/main" id="{F4809427-5926-5332-3D95-6BF989BD1323}"/>
              </a:ext>
            </a:extLst>
          </p:cNvPr>
          <p:cNvSpPr txBox="1"/>
          <p:nvPr/>
        </p:nvSpPr>
        <p:spPr>
          <a:xfrm flipH="1">
            <a:off x="7558623" y="5946130"/>
            <a:ext cx="1222450" cy="461665"/>
          </a:xfrm>
          <a:prstGeom prst="rect">
            <a:avLst/>
          </a:prstGeom>
          <a:noFill/>
        </p:spPr>
        <p:txBody>
          <a:bodyPr wrap="square" rtlCol="0">
            <a:spAutoFit/>
          </a:bodyPr>
          <a:lstStyle/>
          <a:p>
            <a:r>
              <a:rPr lang="en-US" sz="2400" dirty="0">
                <a:solidFill>
                  <a:schemeClr val="bg1"/>
                </a:solidFill>
              </a:rPr>
              <a:t>50%</a:t>
            </a:r>
          </a:p>
        </p:txBody>
      </p:sp>
      <p:sp>
        <p:nvSpPr>
          <p:cNvPr id="30" name="TextBox 29">
            <a:extLst>
              <a:ext uri="{FF2B5EF4-FFF2-40B4-BE49-F238E27FC236}">
                <a16:creationId xmlns:a16="http://schemas.microsoft.com/office/drawing/2014/main" id="{F7600AE3-EAF8-C358-5397-D82CFB2D8EFC}"/>
              </a:ext>
            </a:extLst>
          </p:cNvPr>
          <p:cNvSpPr txBox="1"/>
          <p:nvPr/>
        </p:nvSpPr>
        <p:spPr>
          <a:xfrm flipH="1">
            <a:off x="9037515" y="5946130"/>
            <a:ext cx="1222450" cy="461665"/>
          </a:xfrm>
          <a:prstGeom prst="rect">
            <a:avLst/>
          </a:prstGeom>
          <a:noFill/>
        </p:spPr>
        <p:txBody>
          <a:bodyPr wrap="square" rtlCol="0">
            <a:spAutoFit/>
          </a:bodyPr>
          <a:lstStyle/>
          <a:p>
            <a:r>
              <a:rPr lang="en-US" sz="2400" dirty="0">
                <a:solidFill>
                  <a:schemeClr val="bg1"/>
                </a:solidFill>
              </a:rPr>
              <a:t>50%</a:t>
            </a:r>
          </a:p>
        </p:txBody>
      </p:sp>
      <p:sp>
        <p:nvSpPr>
          <p:cNvPr id="31" name="Arrow: Left 30">
            <a:extLst>
              <a:ext uri="{FF2B5EF4-FFF2-40B4-BE49-F238E27FC236}">
                <a16:creationId xmlns:a16="http://schemas.microsoft.com/office/drawing/2014/main" id="{FE48B200-8A34-AC05-8C7A-73C6F361A1D6}"/>
              </a:ext>
              <a:ext uri="{C183D7F6-B498-43B3-948B-1728B52AA6E4}">
                <adec:decorative xmlns:adec="http://schemas.microsoft.com/office/drawing/2017/decorative" val="1"/>
              </a:ext>
            </a:extLst>
          </p:cNvPr>
          <p:cNvSpPr/>
          <p:nvPr/>
        </p:nvSpPr>
        <p:spPr>
          <a:xfrm rot="526052">
            <a:off x="9162970" y="3489838"/>
            <a:ext cx="492369" cy="442701"/>
          </a:xfrm>
          <a:prstGeom prst="leftArrow">
            <a:avLst>
              <a:gd name="adj1" fmla="val 30249"/>
              <a:gd name="adj2" fmla="val 51211"/>
            </a:avLst>
          </a:prstGeom>
          <a:solidFill>
            <a:srgbClr val="1482AC"/>
          </a:solidFill>
          <a:ln>
            <a:solidFill>
              <a:srgbClr val="148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E57ECE5-3855-2F77-7287-0244736B5368}"/>
              </a:ext>
            </a:extLst>
          </p:cNvPr>
          <p:cNvSpPr txBox="1"/>
          <p:nvPr/>
        </p:nvSpPr>
        <p:spPr>
          <a:xfrm>
            <a:off x="9673004" y="3317250"/>
            <a:ext cx="1406770" cy="1015663"/>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Mean</a:t>
            </a:r>
          </a:p>
          <a:p>
            <a:r>
              <a:rPr lang="en-US" sz="2000" b="1" i="1" dirty="0">
                <a:latin typeface="Roboto" panose="02000000000000000000" pitchFamily="2" charset="0"/>
                <a:ea typeface="Roboto" panose="02000000000000000000" pitchFamily="2" charset="0"/>
                <a:cs typeface="Roboto" panose="02000000000000000000" pitchFamily="2" charset="0"/>
              </a:rPr>
              <a:t>Median</a:t>
            </a:r>
          </a:p>
          <a:p>
            <a:r>
              <a:rPr lang="en-US" sz="2000" b="1" i="1" dirty="0">
                <a:latin typeface="Roboto" panose="02000000000000000000" pitchFamily="2" charset="0"/>
                <a:ea typeface="Roboto" panose="02000000000000000000" pitchFamily="2" charset="0"/>
                <a:cs typeface="Roboto" panose="02000000000000000000" pitchFamily="2" charset="0"/>
              </a:rPr>
              <a:t>Mode</a:t>
            </a:r>
          </a:p>
        </p:txBody>
      </p:sp>
      <p:sp>
        <p:nvSpPr>
          <p:cNvPr id="33" name="Arrow: Left 32">
            <a:extLst>
              <a:ext uri="{FF2B5EF4-FFF2-40B4-BE49-F238E27FC236}">
                <a16:creationId xmlns:a16="http://schemas.microsoft.com/office/drawing/2014/main" id="{56E7EBC5-FCCF-A3D2-72B1-9D26BBFE7A99}"/>
              </a:ext>
              <a:ext uri="{C183D7F6-B498-43B3-948B-1728B52AA6E4}">
                <adec:decorative xmlns:adec="http://schemas.microsoft.com/office/drawing/2017/decorative" val="1"/>
              </a:ext>
            </a:extLst>
          </p:cNvPr>
          <p:cNvSpPr/>
          <p:nvPr/>
        </p:nvSpPr>
        <p:spPr>
          <a:xfrm rot="13409138">
            <a:off x="6754342" y="5558451"/>
            <a:ext cx="492369" cy="442701"/>
          </a:xfrm>
          <a:prstGeom prst="leftArrow">
            <a:avLst>
              <a:gd name="adj1" fmla="val 30249"/>
              <a:gd name="adj2" fmla="val 51211"/>
            </a:avLst>
          </a:prstGeom>
          <a:solidFill>
            <a:srgbClr val="1482AC"/>
          </a:solidFill>
          <a:ln>
            <a:solidFill>
              <a:srgbClr val="148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FE3B933-09C7-F0D0-D510-788BEE0DD663}"/>
              </a:ext>
            </a:extLst>
          </p:cNvPr>
          <p:cNvSpPr txBox="1"/>
          <p:nvPr/>
        </p:nvSpPr>
        <p:spPr>
          <a:xfrm>
            <a:off x="6386146" y="4808484"/>
            <a:ext cx="1406770" cy="707886"/>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“Bell Curve”</a:t>
            </a:r>
          </a:p>
        </p:txBody>
      </p:sp>
      <p:sp>
        <p:nvSpPr>
          <p:cNvPr id="39" name="TextBox 38">
            <a:extLst>
              <a:ext uri="{FF2B5EF4-FFF2-40B4-BE49-F238E27FC236}">
                <a16:creationId xmlns:a16="http://schemas.microsoft.com/office/drawing/2014/main" id="{14EFEEFD-4BBF-2FEA-C18C-D00AF0B8C6A3}"/>
              </a:ext>
            </a:extLst>
          </p:cNvPr>
          <p:cNvSpPr txBox="1"/>
          <p:nvPr/>
        </p:nvSpPr>
        <p:spPr>
          <a:xfrm>
            <a:off x="0" y="6521548"/>
            <a:ext cx="4690334" cy="307777"/>
          </a:xfrm>
          <a:prstGeom prst="rect">
            <a:avLst/>
          </a:prstGeom>
          <a:noFill/>
        </p:spPr>
        <p:txBody>
          <a:bodyPr wrap="square" rtlCol="0">
            <a:spAutoFit/>
          </a:bodyPr>
          <a:lstStyle/>
          <a:p>
            <a:r>
              <a:rPr lang="en-US" sz="1400" dirty="0"/>
              <a:t>Adapted from </a:t>
            </a:r>
            <a:r>
              <a:rPr lang="en-US" sz="1400" dirty="0">
                <a:hlinkClick r:id="rId4"/>
              </a:rPr>
              <a:t>Empirical Rule</a:t>
            </a:r>
            <a:r>
              <a:rPr lang="en-US" sz="1400" dirty="0"/>
              <a:t> © Dan </a:t>
            </a:r>
            <a:r>
              <a:rPr lang="en-US" sz="1400" dirty="0" err="1"/>
              <a:t>Kernler</a:t>
            </a:r>
            <a:r>
              <a:rPr lang="en-US" sz="1400" dirty="0"/>
              <a:t>, </a:t>
            </a:r>
            <a:r>
              <a:rPr lang="en-US" sz="1400" dirty="0">
                <a:hlinkClick r:id="rId5"/>
              </a:rPr>
              <a:t>CC BY-SA 4.0</a:t>
            </a:r>
            <a:endParaRPr lang="en-US" sz="1400" dirty="0"/>
          </a:p>
        </p:txBody>
      </p:sp>
    </p:spTree>
    <p:extLst>
      <p:ext uri="{BB962C8B-B14F-4D97-AF65-F5344CB8AC3E}">
        <p14:creationId xmlns:p14="http://schemas.microsoft.com/office/powerpoint/2010/main" val="162614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8C5E-135F-D619-DEE1-C744338F85AE}"/>
              </a:ext>
            </a:extLst>
          </p:cNvPr>
          <p:cNvSpPr>
            <a:spLocks noGrp="1"/>
          </p:cNvSpPr>
          <p:nvPr>
            <p:ph type="title"/>
          </p:nvPr>
        </p:nvSpPr>
        <p:spPr/>
        <p:txBody>
          <a:bodyPr/>
          <a:lstStyle/>
          <a:p>
            <a:r>
              <a:rPr lang="en-US" dirty="0"/>
              <a:t>LET’S TALK… STATISTICS! 2</a:t>
            </a:r>
          </a:p>
        </p:txBody>
      </p:sp>
      <p:pic>
        <p:nvPicPr>
          <p:cNvPr id="5" name="Content Placeholder 4" descr="A graph of a normal distribution of scores ranging from 60 points to 140 points, with 100 points being the most common at 48 participants. 100 points is labelled as &quot;mean, median, mode.&quot;">
            <a:extLst>
              <a:ext uri="{FF2B5EF4-FFF2-40B4-BE49-F238E27FC236}">
                <a16:creationId xmlns:a16="http://schemas.microsoft.com/office/drawing/2014/main" id="{43EFF3F2-7ABF-50FA-6367-8FA7C8A748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0" y="2004645"/>
            <a:ext cx="7261164" cy="4397091"/>
          </a:xfrm>
        </p:spPr>
      </p:pic>
      <p:sp>
        <p:nvSpPr>
          <p:cNvPr id="6" name="TextBox 5">
            <a:extLst>
              <a:ext uri="{FF2B5EF4-FFF2-40B4-BE49-F238E27FC236}">
                <a16:creationId xmlns:a16="http://schemas.microsoft.com/office/drawing/2014/main" id="{1F40CCC7-C67F-C41B-DCF5-8A1EFE2E4495}"/>
              </a:ext>
            </a:extLst>
          </p:cNvPr>
          <p:cNvSpPr txBox="1"/>
          <p:nvPr/>
        </p:nvSpPr>
        <p:spPr>
          <a:xfrm>
            <a:off x="0" y="6390951"/>
            <a:ext cx="7261164" cy="338554"/>
          </a:xfrm>
          <a:prstGeom prst="rect">
            <a:avLst/>
          </a:prstGeom>
          <a:noFill/>
        </p:spPr>
        <p:txBody>
          <a:bodyPr wrap="square" rtlCol="0">
            <a:spAutoFit/>
          </a:bodyPr>
          <a:lstStyle/>
          <a:p>
            <a:pPr algn="ctr"/>
            <a:r>
              <a:rPr lang="en-US" sz="1600" b="1" dirty="0">
                <a:solidFill>
                  <a:srgbClr val="020202"/>
                </a:solidFill>
                <a:latin typeface="Arial" panose="020B0604020202020204" pitchFamily="34" charset="0"/>
                <a:cs typeface="Arial" panose="020B0604020202020204" pitchFamily="34" charset="0"/>
              </a:rPr>
              <a:t>A Normal Distribution</a:t>
            </a:r>
          </a:p>
        </p:txBody>
      </p:sp>
      <p:sp>
        <p:nvSpPr>
          <p:cNvPr id="7" name="TextBox 6">
            <a:extLst>
              <a:ext uri="{FF2B5EF4-FFF2-40B4-BE49-F238E27FC236}">
                <a16:creationId xmlns:a16="http://schemas.microsoft.com/office/drawing/2014/main" id="{0CE6E168-0FE1-1642-33FE-7980652D8E15}"/>
              </a:ext>
            </a:extLst>
          </p:cNvPr>
          <p:cNvSpPr txBox="1"/>
          <p:nvPr/>
        </p:nvSpPr>
        <p:spPr>
          <a:xfrm>
            <a:off x="7408984" y="1802534"/>
            <a:ext cx="4548554" cy="3323987"/>
          </a:xfrm>
          <a:prstGeom prst="rect">
            <a:avLst/>
          </a:prstGeom>
          <a:noFill/>
        </p:spPr>
        <p:txBody>
          <a:bodyPr wrap="square" rtlCol="0">
            <a:spAutoFit/>
          </a:bodyPr>
          <a:lstStyle/>
          <a:p>
            <a:endParaRPr lang="en-US" sz="3000" dirty="0"/>
          </a:p>
          <a:p>
            <a:endParaRPr lang="en-US" sz="3000" dirty="0"/>
          </a:p>
          <a:p>
            <a:r>
              <a:rPr lang="en-US" sz="3000" dirty="0"/>
              <a:t>In this normal distribution, the population mean is 100 points; the largest group (48 people) all scored around 100</a:t>
            </a:r>
          </a:p>
        </p:txBody>
      </p:sp>
      <p:sp>
        <p:nvSpPr>
          <p:cNvPr id="15" name="TextBox 14">
            <a:extLst>
              <a:ext uri="{FF2B5EF4-FFF2-40B4-BE49-F238E27FC236}">
                <a16:creationId xmlns:a16="http://schemas.microsoft.com/office/drawing/2014/main" id="{C33D66A6-9B8D-C35F-E592-A07E7836FE64}"/>
              </a:ext>
            </a:extLst>
          </p:cNvPr>
          <p:cNvSpPr txBox="1"/>
          <p:nvPr/>
        </p:nvSpPr>
        <p:spPr>
          <a:xfrm>
            <a:off x="7896113" y="6560228"/>
            <a:ext cx="4295887" cy="307777"/>
          </a:xfrm>
          <a:prstGeom prst="rect">
            <a:avLst/>
          </a:prstGeom>
          <a:noFill/>
        </p:spPr>
        <p:txBody>
          <a:bodyPr wrap="square" rtlCol="0">
            <a:spAutoFit/>
          </a:bodyPr>
          <a:lstStyle/>
          <a:p>
            <a:r>
              <a:rPr lang="en-US" sz="1400" dirty="0" err="1"/>
              <a:t>Bundzel</a:t>
            </a:r>
            <a:r>
              <a:rPr lang="en-US" sz="1400" dirty="0"/>
              <a:t>, </a:t>
            </a:r>
            <a:r>
              <a:rPr lang="en-US" sz="1400" dirty="0" err="1"/>
              <a:t>Lacko</a:t>
            </a:r>
            <a:r>
              <a:rPr lang="en-US" sz="1400" dirty="0"/>
              <a:t>, </a:t>
            </a:r>
            <a:r>
              <a:rPr lang="en-US" sz="1400" dirty="0" err="1"/>
              <a:t>Zolotová</a:t>
            </a:r>
            <a:r>
              <a:rPr lang="en-US" sz="1400" dirty="0"/>
              <a:t>, </a:t>
            </a:r>
            <a:r>
              <a:rPr lang="en-US" sz="1400" dirty="0" err="1"/>
              <a:t>Kasanicky</a:t>
            </a:r>
            <a:r>
              <a:rPr lang="en-US" sz="1400" dirty="0"/>
              <a:t>, &amp; </a:t>
            </a:r>
            <a:r>
              <a:rPr lang="en-US" sz="1400" dirty="0" err="1"/>
              <a:t>Zelenka</a:t>
            </a:r>
            <a:r>
              <a:rPr lang="en-US" sz="1400" dirty="0"/>
              <a:t>, 2016</a:t>
            </a:r>
          </a:p>
        </p:txBody>
      </p:sp>
      <p:sp>
        <p:nvSpPr>
          <p:cNvPr id="16" name="Freeform: Shape 15">
            <a:extLst>
              <a:ext uri="{FF2B5EF4-FFF2-40B4-BE49-F238E27FC236}">
                <a16:creationId xmlns:a16="http://schemas.microsoft.com/office/drawing/2014/main" id="{DCB13FA6-48DE-8E00-AC68-BD74136542EA}"/>
              </a:ext>
            </a:extLst>
          </p:cNvPr>
          <p:cNvSpPr/>
          <p:nvPr/>
        </p:nvSpPr>
        <p:spPr>
          <a:xfrm>
            <a:off x="811804" y="2930769"/>
            <a:ext cx="3197488" cy="2955153"/>
          </a:xfrm>
          <a:custGeom>
            <a:avLst/>
            <a:gdLst>
              <a:gd name="connsiteX0" fmla="*/ 0 w 2438400"/>
              <a:gd name="connsiteY0" fmla="*/ 2110154 h 2110154"/>
              <a:gd name="connsiteX1" fmla="*/ 902677 w 2438400"/>
              <a:gd name="connsiteY1" fmla="*/ 1746739 h 2110154"/>
              <a:gd name="connsiteX2" fmla="*/ 1629507 w 2438400"/>
              <a:gd name="connsiteY2" fmla="*/ 1043354 h 2110154"/>
              <a:gd name="connsiteX3" fmla="*/ 2098431 w 2438400"/>
              <a:gd name="connsiteY3" fmla="*/ 246185 h 2110154"/>
              <a:gd name="connsiteX4" fmla="*/ 2438400 w 2438400"/>
              <a:gd name="connsiteY4" fmla="*/ 0 h 2110154"/>
              <a:gd name="connsiteX0" fmla="*/ 0 w 2473569"/>
              <a:gd name="connsiteY0" fmla="*/ 2051539 h 2051539"/>
              <a:gd name="connsiteX1" fmla="*/ 902677 w 2473569"/>
              <a:gd name="connsiteY1" fmla="*/ 1688124 h 2051539"/>
              <a:gd name="connsiteX2" fmla="*/ 1629507 w 2473569"/>
              <a:gd name="connsiteY2" fmla="*/ 984739 h 2051539"/>
              <a:gd name="connsiteX3" fmla="*/ 2098431 w 2473569"/>
              <a:gd name="connsiteY3" fmla="*/ 187570 h 2051539"/>
              <a:gd name="connsiteX4" fmla="*/ 2473569 w 2473569"/>
              <a:gd name="connsiteY4" fmla="*/ 0 h 205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569" h="2051539">
                <a:moveTo>
                  <a:pt x="0" y="2051539"/>
                </a:moveTo>
                <a:cubicBezTo>
                  <a:pt x="315546" y="1958731"/>
                  <a:pt x="631093" y="1865924"/>
                  <a:pt x="902677" y="1688124"/>
                </a:cubicBezTo>
                <a:cubicBezTo>
                  <a:pt x="1174262" y="1510324"/>
                  <a:pt x="1430215" y="1234831"/>
                  <a:pt x="1629507" y="984739"/>
                </a:cubicBezTo>
                <a:cubicBezTo>
                  <a:pt x="1828799" y="734647"/>
                  <a:pt x="1963616" y="361462"/>
                  <a:pt x="2098431" y="187570"/>
                </a:cubicBezTo>
                <a:cubicBezTo>
                  <a:pt x="2233247" y="13678"/>
                  <a:pt x="2370992" y="36146"/>
                  <a:pt x="2473569"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63A9776-0795-07E0-E6B5-7CE5C9C671C7}"/>
              </a:ext>
            </a:extLst>
          </p:cNvPr>
          <p:cNvSpPr/>
          <p:nvPr/>
        </p:nvSpPr>
        <p:spPr>
          <a:xfrm flipH="1">
            <a:off x="4009292" y="2930769"/>
            <a:ext cx="3197488" cy="2955153"/>
          </a:xfrm>
          <a:custGeom>
            <a:avLst/>
            <a:gdLst>
              <a:gd name="connsiteX0" fmla="*/ 0 w 2438400"/>
              <a:gd name="connsiteY0" fmla="*/ 2110154 h 2110154"/>
              <a:gd name="connsiteX1" fmla="*/ 902677 w 2438400"/>
              <a:gd name="connsiteY1" fmla="*/ 1746739 h 2110154"/>
              <a:gd name="connsiteX2" fmla="*/ 1629507 w 2438400"/>
              <a:gd name="connsiteY2" fmla="*/ 1043354 h 2110154"/>
              <a:gd name="connsiteX3" fmla="*/ 2098431 w 2438400"/>
              <a:gd name="connsiteY3" fmla="*/ 246185 h 2110154"/>
              <a:gd name="connsiteX4" fmla="*/ 2438400 w 2438400"/>
              <a:gd name="connsiteY4" fmla="*/ 0 h 2110154"/>
              <a:gd name="connsiteX0" fmla="*/ 0 w 2473569"/>
              <a:gd name="connsiteY0" fmla="*/ 2051539 h 2051539"/>
              <a:gd name="connsiteX1" fmla="*/ 902677 w 2473569"/>
              <a:gd name="connsiteY1" fmla="*/ 1688124 h 2051539"/>
              <a:gd name="connsiteX2" fmla="*/ 1629507 w 2473569"/>
              <a:gd name="connsiteY2" fmla="*/ 984739 h 2051539"/>
              <a:gd name="connsiteX3" fmla="*/ 2098431 w 2473569"/>
              <a:gd name="connsiteY3" fmla="*/ 187570 h 2051539"/>
              <a:gd name="connsiteX4" fmla="*/ 2473569 w 2473569"/>
              <a:gd name="connsiteY4" fmla="*/ 0 h 205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569" h="2051539">
                <a:moveTo>
                  <a:pt x="0" y="2051539"/>
                </a:moveTo>
                <a:cubicBezTo>
                  <a:pt x="315546" y="1958731"/>
                  <a:pt x="631093" y="1865924"/>
                  <a:pt x="902677" y="1688124"/>
                </a:cubicBezTo>
                <a:cubicBezTo>
                  <a:pt x="1174262" y="1510324"/>
                  <a:pt x="1430215" y="1234831"/>
                  <a:pt x="1629507" y="984739"/>
                </a:cubicBezTo>
                <a:cubicBezTo>
                  <a:pt x="1828799" y="734647"/>
                  <a:pt x="1963616" y="361462"/>
                  <a:pt x="2098431" y="187570"/>
                </a:cubicBezTo>
                <a:cubicBezTo>
                  <a:pt x="2233247" y="13678"/>
                  <a:pt x="2370992" y="36146"/>
                  <a:pt x="2473569"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00E7A7C0-CCE2-4202-4251-3F96DDF9C015}"/>
              </a:ext>
              <a:ext uri="{C183D7F6-B498-43B3-948B-1728B52AA6E4}">
                <adec:decorative xmlns:adec="http://schemas.microsoft.com/office/drawing/2017/decorative" val="1"/>
              </a:ext>
            </a:extLst>
          </p:cNvPr>
          <p:cNvSpPr/>
          <p:nvPr/>
        </p:nvSpPr>
        <p:spPr>
          <a:xfrm rot="13409138">
            <a:off x="2228766" y="4178967"/>
            <a:ext cx="492369" cy="442701"/>
          </a:xfrm>
          <a:prstGeom prst="leftArrow">
            <a:avLst>
              <a:gd name="adj1" fmla="val 30249"/>
              <a:gd name="adj2" fmla="val 51211"/>
            </a:avLst>
          </a:prstGeom>
          <a:solidFill>
            <a:srgbClr val="1482AC"/>
          </a:solidFill>
          <a:ln>
            <a:solidFill>
              <a:srgbClr val="148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7BAC6E7-A731-0A70-3A7F-BA700DBA017F}"/>
              </a:ext>
            </a:extLst>
          </p:cNvPr>
          <p:cNvSpPr txBox="1"/>
          <p:nvPr/>
        </p:nvSpPr>
        <p:spPr>
          <a:xfrm>
            <a:off x="1860570" y="3429000"/>
            <a:ext cx="1406770" cy="707886"/>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“Bell Curve”</a:t>
            </a:r>
          </a:p>
        </p:txBody>
      </p:sp>
      <p:sp>
        <p:nvSpPr>
          <p:cNvPr id="20" name="Arrow: Left 19">
            <a:extLst>
              <a:ext uri="{FF2B5EF4-FFF2-40B4-BE49-F238E27FC236}">
                <a16:creationId xmlns:a16="http://schemas.microsoft.com/office/drawing/2014/main" id="{DCAF4C76-7B55-9686-1B33-1EA3BA173A41}"/>
              </a:ext>
              <a:ext uri="{C183D7F6-B498-43B3-948B-1728B52AA6E4}">
                <adec:decorative xmlns:adec="http://schemas.microsoft.com/office/drawing/2017/decorative" val="1"/>
              </a:ext>
            </a:extLst>
          </p:cNvPr>
          <p:cNvSpPr/>
          <p:nvPr/>
        </p:nvSpPr>
        <p:spPr>
          <a:xfrm rot="526052">
            <a:off x="4241210" y="2598328"/>
            <a:ext cx="492369" cy="442701"/>
          </a:xfrm>
          <a:prstGeom prst="leftArrow">
            <a:avLst>
              <a:gd name="adj1" fmla="val 30249"/>
              <a:gd name="adj2" fmla="val 51211"/>
            </a:avLst>
          </a:prstGeom>
          <a:solidFill>
            <a:srgbClr val="1482AC"/>
          </a:solidFill>
          <a:ln>
            <a:solidFill>
              <a:srgbClr val="148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0DC930-F61F-3FF9-4FBC-43A57B7A9502}"/>
              </a:ext>
            </a:extLst>
          </p:cNvPr>
          <p:cNvSpPr txBox="1"/>
          <p:nvPr/>
        </p:nvSpPr>
        <p:spPr>
          <a:xfrm>
            <a:off x="4751244" y="2425740"/>
            <a:ext cx="1406770" cy="1015663"/>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Mean</a:t>
            </a:r>
          </a:p>
          <a:p>
            <a:r>
              <a:rPr lang="en-US" sz="2000" b="1" i="1" dirty="0">
                <a:latin typeface="Roboto" panose="02000000000000000000" pitchFamily="2" charset="0"/>
                <a:ea typeface="Roboto" panose="02000000000000000000" pitchFamily="2" charset="0"/>
                <a:cs typeface="Roboto" panose="02000000000000000000" pitchFamily="2" charset="0"/>
              </a:rPr>
              <a:t>Median</a:t>
            </a:r>
          </a:p>
          <a:p>
            <a:r>
              <a:rPr lang="en-US" sz="2000" b="1" i="1" dirty="0">
                <a:latin typeface="Roboto" panose="02000000000000000000" pitchFamily="2" charset="0"/>
                <a:ea typeface="Roboto" panose="02000000000000000000" pitchFamily="2" charset="0"/>
                <a:cs typeface="Roboto" panose="02000000000000000000" pitchFamily="2" charset="0"/>
              </a:rPr>
              <a:t>Mode</a:t>
            </a:r>
          </a:p>
        </p:txBody>
      </p:sp>
    </p:spTree>
    <p:extLst>
      <p:ext uri="{BB962C8B-B14F-4D97-AF65-F5344CB8AC3E}">
        <p14:creationId xmlns:p14="http://schemas.microsoft.com/office/powerpoint/2010/main" val="22573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B293B-D312-C5AB-BE34-DA7CCB019EEB}"/>
              </a:ext>
            </a:extLst>
          </p:cNvPr>
          <p:cNvSpPr/>
          <p:nvPr/>
        </p:nvSpPr>
        <p:spPr>
          <a:xfrm>
            <a:off x="0" y="0"/>
            <a:ext cx="12188952" cy="4535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FD3D93-F168-8BE8-EA24-73BFD0FD4B56}"/>
              </a:ext>
            </a:extLst>
          </p:cNvPr>
          <p:cNvSpPr/>
          <p:nvPr/>
        </p:nvSpPr>
        <p:spPr>
          <a:xfrm>
            <a:off x="0" y="4553988"/>
            <a:ext cx="12192000" cy="2304012"/>
          </a:xfrm>
          <a:prstGeom prst="rect">
            <a:avLst/>
          </a:prstGeom>
          <a:solidFill>
            <a:srgbClr val="007E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9DC37C5-DC0D-4CEA-BFE5-92CB14695037}"/>
              </a:ext>
            </a:extLst>
          </p:cNvPr>
          <p:cNvSpPr txBox="1">
            <a:spLocks noGrp="1"/>
          </p:cNvSpPr>
          <p:nvPr>
            <p:ph type="title"/>
          </p:nvPr>
        </p:nvSpPr>
        <p:spPr>
          <a:xfrm>
            <a:off x="627580" y="5043212"/>
            <a:ext cx="10515600" cy="1465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defTabSz="914400" rtl="0" eaLnBrk="1" fontAlgn="auto" latinLnBrk="0" hangingPunct="1">
              <a:lnSpc>
                <a:spcPct val="80000"/>
              </a:lnSpc>
              <a:spcBef>
                <a:spcPct val="0"/>
              </a:spcBef>
              <a:spcAft>
                <a:spcPts val="600"/>
              </a:spcAft>
              <a:buClrTx/>
              <a:buSzTx/>
              <a:buFontTx/>
              <a:buNone/>
              <a:tabLst/>
              <a:defRPr/>
            </a:pPr>
            <a:r>
              <a:rPr kumimoji="0" lang="en-US" sz="6500" b="0" i="0" u="none" strike="noStrike" kern="1200" cap="all" spc="200" normalizeH="0" baseline="0" noProof="0" dirty="0">
                <a:ln>
                  <a:noFill/>
                </a:ln>
                <a:solidFill>
                  <a:srgbClr val="FFFFFF"/>
                </a:solidFill>
                <a:effectLst/>
                <a:uLnTx/>
                <a:uFillTx/>
                <a:cs typeface="+mj-cs"/>
              </a:rPr>
              <a:t>Part 1: Language</a:t>
            </a:r>
          </a:p>
        </p:txBody>
      </p:sp>
      <p:pic>
        <p:nvPicPr>
          <p:cNvPr id="1026" name="Picture 2" descr="A 2D map of the world with &quot;Hello&quot; written in many languages in different fonts.">
            <a:extLst>
              <a:ext uri="{FF2B5EF4-FFF2-40B4-BE49-F238E27FC236}">
                <a16:creationId xmlns:a16="http://schemas.microsoft.com/office/drawing/2014/main" id="{339E6722-3E8D-CECA-490A-A631C4514BDB}"/>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7450" y="0"/>
            <a:ext cx="9257100" cy="45359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77D592-3B32-4DAE-A939-53921C6EBE23}"/>
              </a:ext>
            </a:extLst>
          </p:cNvPr>
          <p:cNvSpPr txBox="1"/>
          <p:nvPr/>
        </p:nvSpPr>
        <p:spPr>
          <a:xfrm>
            <a:off x="7713233" y="4246211"/>
            <a:ext cx="4475719" cy="307777"/>
          </a:xfrm>
          <a:prstGeom prst="rect">
            <a:avLst/>
          </a:prstGeom>
          <a:noFill/>
        </p:spPr>
        <p:txBody>
          <a:bodyPr wrap="square" rtlCol="0">
            <a:spAutoFit/>
          </a:bodyPr>
          <a:lstStyle/>
          <a:p>
            <a:r>
              <a:rPr lang="en-US" sz="1400" dirty="0">
                <a:hlinkClick r:id="rId4"/>
              </a:rPr>
              <a:t>Hello</a:t>
            </a:r>
            <a:r>
              <a:rPr lang="en-US" sz="1400" dirty="0"/>
              <a:t> © Emma Howard at </a:t>
            </a:r>
            <a:r>
              <a:rPr lang="en-US" sz="1400" dirty="0" err="1">
                <a:hlinkClick r:id="rId5"/>
              </a:rPr>
              <a:t>Dentably</a:t>
            </a:r>
            <a:r>
              <a:rPr lang="en-US" sz="1400" dirty="0">
                <a:hlinkClick r:id="rId5"/>
              </a:rPr>
              <a:t> Magazine</a:t>
            </a:r>
            <a:r>
              <a:rPr lang="en-US" sz="1400" dirty="0"/>
              <a:t>, </a:t>
            </a:r>
            <a:r>
              <a:rPr lang="en-US" sz="1400" dirty="0">
                <a:hlinkClick r:id="rId6"/>
              </a:rPr>
              <a:t>CC BY 2.0</a:t>
            </a:r>
            <a:endParaRPr lang="en-US" sz="1400" dirty="0"/>
          </a:p>
        </p:txBody>
      </p:sp>
      <p:sp>
        <p:nvSpPr>
          <p:cNvPr id="4" name="Subtitle 2">
            <a:extLst>
              <a:ext uri="{FF2B5EF4-FFF2-40B4-BE49-F238E27FC236}">
                <a16:creationId xmlns:a16="http://schemas.microsoft.com/office/drawing/2014/main" id="{E259318B-6763-59BE-1AC3-53907B858408}"/>
              </a:ext>
            </a:extLst>
          </p:cNvPr>
          <p:cNvSpPr txBox="1">
            <a:spLocks/>
          </p:cNvSpPr>
          <p:nvPr/>
        </p:nvSpPr>
        <p:spPr>
          <a:xfrm>
            <a:off x="10079915" y="6174890"/>
            <a:ext cx="2126531" cy="68311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4000" dirty="0">
                <a:solidFill>
                  <a:schemeClr val="bg1"/>
                </a:solidFill>
                <a:latin typeface="Roboto Slab" pitchFamily="2" charset="0"/>
                <a:ea typeface="Roboto Slab" pitchFamily="2" charset="0"/>
              </a:rPr>
              <a:t>PSY 101</a:t>
            </a:r>
          </a:p>
        </p:txBody>
      </p:sp>
    </p:spTree>
    <p:extLst>
      <p:ext uri="{BB962C8B-B14F-4D97-AF65-F5344CB8AC3E}">
        <p14:creationId xmlns:p14="http://schemas.microsoft.com/office/powerpoint/2010/main" val="101174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2667653-F985-6D7E-24EA-3B9CECE16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70591" y="2436819"/>
            <a:ext cx="6421409" cy="442118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A54882BE-952C-3732-E487-72A6B4597E19}"/>
              </a:ext>
            </a:extLst>
          </p:cNvPr>
          <p:cNvSpPr>
            <a:spLocks noGrp="1"/>
          </p:cNvSpPr>
          <p:nvPr>
            <p:ph type="title"/>
          </p:nvPr>
        </p:nvSpPr>
        <p:spPr/>
        <p:txBody>
          <a:bodyPr/>
          <a:lstStyle/>
          <a:p>
            <a:r>
              <a:rPr lang="en-US" dirty="0"/>
              <a:t>LET’S TALK… STATISTICS! 3</a:t>
            </a:r>
          </a:p>
        </p:txBody>
      </p:sp>
      <p:sp>
        <p:nvSpPr>
          <p:cNvPr id="3" name="Content Placeholder 2" descr="A graph of a normal distribution which shows that 68% of participants fall within 1 standard deviation, 95% of participants fall within 2 standard deviations, and 99.7% of participants fall within 3 standard deviations of the mean."/>
          <p:cNvSpPr>
            <a:spLocks noGrp="1"/>
          </p:cNvSpPr>
          <p:nvPr>
            <p:ph idx="1"/>
          </p:nvPr>
        </p:nvSpPr>
        <p:spPr>
          <a:xfrm>
            <a:off x="838200" y="1488831"/>
            <a:ext cx="10814538" cy="5004044"/>
          </a:xfrm>
        </p:spPr>
        <p:txBody>
          <a:bodyPr>
            <a:normAutofit fontScale="77500" lnSpcReduction="20000"/>
          </a:bodyPr>
          <a:lstStyle/>
          <a:p>
            <a:r>
              <a:rPr lang="en-US" b="1" dirty="0"/>
              <a:t>Standard deviation</a:t>
            </a:r>
            <a:r>
              <a:rPr lang="en-US" dirty="0"/>
              <a:t>: the average amount that people’s scores are different from the population mean</a:t>
            </a:r>
          </a:p>
          <a:p>
            <a:pPr lvl="1"/>
            <a:endParaRPr lang="en-US" dirty="0"/>
          </a:p>
          <a:p>
            <a:pPr marL="584200" lvl="1" indent="-457200"/>
            <a:r>
              <a:rPr lang="en-US" dirty="0"/>
              <a:t>68% of people always score within </a:t>
            </a:r>
            <a:br>
              <a:rPr lang="en-US" dirty="0"/>
            </a:br>
            <a:r>
              <a:rPr lang="en-US" dirty="0"/>
              <a:t>“1 standard deviation”</a:t>
            </a:r>
          </a:p>
          <a:p>
            <a:pPr lvl="2"/>
            <a:r>
              <a:rPr lang="en-US" dirty="0"/>
              <a:t>95% of people always fall within </a:t>
            </a:r>
            <a:br>
              <a:rPr lang="en-US" dirty="0"/>
            </a:br>
            <a:r>
              <a:rPr lang="en-US" dirty="0"/>
              <a:t>2 standard deviations</a:t>
            </a:r>
          </a:p>
          <a:p>
            <a:pPr lvl="2"/>
            <a:endParaRPr lang="en-US" dirty="0"/>
          </a:p>
          <a:p>
            <a:pPr marL="584200" lvl="1" indent="-457200"/>
            <a:r>
              <a:rPr lang="en-US" dirty="0"/>
              <a:t>The more “standard deviations” a </a:t>
            </a:r>
            <a:br>
              <a:rPr lang="en-US" dirty="0"/>
            </a:br>
            <a:r>
              <a:rPr lang="en-US" dirty="0"/>
              <a:t>score is away from the mean, the </a:t>
            </a:r>
            <a:br>
              <a:rPr lang="en-US" dirty="0"/>
            </a:br>
            <a:r>
              <a:rPr lang="en-US" dirty="0"/>
              <a:t>less likely  you are to have that score! </a:t>
            </a:r>
            <a:endParaRPr lang="en-US" dirty="0">
              <a:solidFill>
                <a:schemeClr val="bg1">
                  <a:lumMod val="65000"/>
                </a:schemeClr>
              </a:solidFill>
            </a:endParaRPr>
          </a:p>
        </p:txBody>
      </p:sp>
      <p:sp>
        <p:nvSpPr>
          <p:cNvPr id="9" name="TextBox 8">
            <a:extLst>
              <a:ext uri="{FF2B5EF4-FFF2-40B4-BE49-F238E27FC236}">
                <a16:creationId xmlns:a16="http://schemas.microsoft.com/office/drawing/2014/main" id="{BD3D8396-2538-9CFF-6ED5-ADA52FFCC21B}"/>
              </a:ext>
            </a:extLst>
          </p:cNvPr>
          <p:cNvSpPr txBox="1"/>
          <p:nvPr/>
        </p:nvSpPr>
        <p:spPr>
          <a:xfrm>
            <a:off x="0" y="6521548"/>
            <a:ext cx="4208584" cy="307777"/>
          </a:xfrm>
          <a:prstGeom prst="rect">
            <a:avLst/>
          </a:prstGeom>
          <a:noFill/>
        </p:spPr>
        <p:txBody>
          <a:bodyPr wrap="square" rtlCol="0">
            <a:spAutoFit/>
          </a:bodyPr>
          <a:lstStyle/>
          <a:p>
            <a:r>
              <a:rPr lang="en-US" sz="1400" dirty="0">
                <a:hlinkClick r:id="rId4"/>
              </a:rPr>
              <a:t>Empirical Rule</a:t>
            </a:r>
            <a:r>
              <a:rPr lang="en-US" sz="1400" dirty="0"/>
              <a:t> © Dan </a:t>
            </a:r>
            <a:r>
              <a:rPr lang="en-US" sz="1400" dirty="0" err="1"/>
              <a:t>Kernler</a:t>
            </a:r>
            <a:r>
              <a:rPr lang="en-US" sz="1400" dirty="0"/>
              <a:t>, </a:t>
            </a:r>
            <a:r>
              <a:rPr lang="en-US" sz="1400" dirty="0">
                <a:hlinkClick r:id="rId5"/>
              </a:rPr>
              <a:t>CC BY-SA 4.0</a:t>
            </a:r>
            <a:endParaRPr lang="en-US" sz="1400" dirty="0"/>
          </a:p>
        </p:txBody>
      </p:sp>
    </p:spTree>
    <p:extLst>
      <p:ext uri="{BB962C8B-B14F-4D97-AF65-F5344CB8AC3E}">
        <p14:creationId xmlns:p14="http://schemas.microsoft.com/office/powerpoint/2010/main" val="203211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A graph of a normal distribution of scores ranging from 60 points to 140 points, with 100 points being the most common at 48 participants. 60 points is labelled as &quot;outliers.&quot;">
            <a:extLst>
              <a:ext uri="{FF2B5EF4-FFF2-40B4-BE49-F238E27FC236}">
                <a16:creationId xmlns:a16="http://schemas.microsoft.com/office/drawing/2014/main" id="{880B309A-30D3-9740-EF1A-C315DB9E2D26}"/>
              </a:ext>
            </a:extLst>
          </p:cNvPr>
          <p:cNvPicPr>
            <a:picLocks noChangeAspect="1"/>
          </p:cNvPicPr>
          <p:nvPr/>
        </p:nvPicPr>
        <p:blipFill rotWithShape="1">
          <a:blip r:embed="rId3">
            <a:extLst>
              <a:ext uri="{28A0092B-C50C-407E-A947-70E740481C1C}">
                <a14:useLocalDpi xmlns:a14="http://schemas.microsoft.com/office/drawing/2010/main" val="0"/>
              </a:ext>
            </a:extLst>
          </a:blip>
          <a:srcRect t="-2063"/>
          <a:stretch/>
        </p:blipFill>
        <p:spPr>
          <a:xfrm>
            <a:off x="173869" y="2711408"/>
            <a:ext cx="6413370" cy="3963065"/>
          </a:xfrm>
          <a:prstGeom prst="rect">
            <a:avLst/>
          </a:prstGeom>
        </p:spPr>
      </p:pic>
      <p:sp>
        <p:nvSpPr>
          <p:cNvPr id="2" name="Title 1">
            <a:extLst>
              <a:ext uri="{FF2B5EF4-FFF2-40B4-BE49-F238E27FC236}">
                <a16:creationId xmlns:a16="http://schemas.microsoft.com/office/drawing/2014/main" id="{885A7349-EAAF-B372-55F7-20895A34392F}"/>
              </a:ext>
            </a:extLst>
          </p:cNvPr>
          <p:cNvSpPr>
            <a:spLocks noGrp="1"/>
          </p:cNvSpPr>
          <p:nvPr>
            <p:ph type="title"/>
          </p:nvPr>
        </p:nvSpPr>
        <p:spPr/>
        <p:txBody>
          <a:bodyPr/>
          <a:lstStyle/>
          <a:p>
            <a:r>
              <a:rPr lang="en-US" dirty="0"/>
              <a:t>LET’S TALK… STATISTICS! 4</a:t>
            </a:r>
          </a:p>
        </p:txBody>
      </p:sp>
      <p:sp>
        <p:nvSpPr>
          <p:cNvPr id="3" name="Content Placeholder 2">
            <a:extLst>
              <a:ext uri="{FF2B5EF4-FFF2-40B4-BE49-F238E27FC236}">
                <a16:creationId xmlns:a16="http://schemas.microsoft.com/office/drawing/2014/main" id="{CD7B2164-970B-C3F1-DD08-31D0E4A9DE0F}"/>
              </a:ext>
            </a:extLst>
          </p:cNvPr>
          <p:cNvSpPr>
            <a:spLocks noGrp="1"/>
          </p:cNvSpPr>
          <p:nvPr>
            <p:ph idx="1"/>
          </p:nvPr>
        </p:nvSpPr>
        <p:spPr>
          <a:xfrm>
            <a:off x="1024129" y="1499617"/>
            <a:ext cx="10851172" cy="1435953"/>
          </a:xfrm>
        </p:spPr>
        <p:txBody>
          <a:bodyPr>
            <a:noAutofit/>
          </a:bodyPr>
          <a:lstStyle/>
          <a:p>
            <a:r>
              <a:rPr lang="en-US" sz="2300" dirty="0"/>
              <a:t>In this example, 68% of people score between 85 and 115 (1 standard deviation) and 95% of people score between 70 and 130 (2 standard deviations)</a:t>
            </a:r>
          </a:p>
        </p:txBody>
      </p:sp>
      <p:sp>
        <p:nvSpPr>
          <p:cNvPr id="5" name="Freeform: Shape 4">
            <a:extLst>
              <a:ext uri="{FF2B5EF4-FFF2-40B4-BE49-F238E27FC236}">
                <a16:creationId xmlns:a16="http://schemas.microsoft.com/office/drawing/2014/main" id="{B16F46F2-B597-08B9-0083-F1052D645487}"/>
              </a:ext>
              <a:ext uri="{C183D7F6-B498-43B3-948B-1728B52AA6E4}">
                <adec:decorative xmlns:adec="http://schemas.microsoft.com/office/drawing/2017/decorative" val="1"/>
              </a:ext>
            </a:extLst>
          </p:cNvPr>
          <p:cNvSpPr/>
          <p:nvPr/>
        </p:nvSpPr>
        <p:spPr>
          <a:xfrm>
            <a:off x="985673" y="3548542"/>
            <a:ext cx="2726057" cy="2610117"/>
          </a:xfrm>
          <a:custGeom>
            <a:avLst/>
            <a:gdLst>
              <a:gd name="connsiteX0" fmla="*/ 0 w 2438400"/>
              <a:gd name="connsiteY0" fmla="*/ 2110154 h 2110154"/>
              <a:gd name="connsiteX1" fmla="*/ 902677 w 2438400"/>
              <a:gd name="connsiteY1" fmla="*/ 1746739 h 2110154"/>
              <a:gd name="connsiteX2" fmla="*/ 1629507 w 2438400"/>
              <a:gd name="connsiteY2" fmla="*/ 1043354 h 2110154"/>
              <a:gd name="connsiteX3" fmla="*/ 2098431 w 2438400"/>
              <a:gd name="connsiteY3" fmla="*/ 246185 h 2110154"/>
              <a:gd name="connsiteX4" fmla="*/ 2438400 w 2438400"/>
              <a:gd name="connsiteY4" fmla="*/ 0 h 2110154"/>
              <a:gd name="connsiteX0" fmla="*/ 0 w 2473569"/>
              <a:gd name="connsiteY0" fmla="*/ 2051539 h 2051539"/>
              <a:gd name="connsiteX1" fmla="*/ 902677 w 2473569"/>
              <a:gd name="connsiteY1" fmla="*/ 1688124 h 2051539"/>
              <a:gd name="connsiteX2" fmla="*/ 1629507 w 2473569"/>
              <a:gd name="connsiteY2" fmla="*/ 984739 h 2051539"/>
              <a:gd name="connsiteX3" fmla="*/ 2098431 w 2473569"/>
              <a:gd name="connsiteY3" fmla="*/ 187570 h 2051539"/>
              <a:gd name="connsiteX4" fmla="*/ 2473569 w 2473569"/>
              <a:gd name="connsiteY4" fmla="*/ 0 h 205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569" h="2051539">
                <a:moveTo>
                  <a:pt x="0" y="2051539"/>
                </a:moveTo>
                <a:cubicBezTo>
                  <a:pt x="315546" y="1958731"/>
                  <a:pt x="631093" y="1865924"/>
                  <a:pt x="902677" y="1688124"/>
                </a:cubicBezTo>
                <a:cubicBezTo>
                  <a:pt x="1174262" y="1510324"/>
                  <a:pt x="1430215" y="1234831"/>
                  <a:pt x="1629507" y="984739"/>
                </a:cubicBezTo>
                <a:cubicBezTo>
                  <a:pt x="1828799" y="734647"/>
                  <a:pt x="1963616" y="361462"/>
                  <a:pt x="2098431" y="187570"/>
                </a:cubicBezTo>
                <a:cubicBezTo>
                  <a:pt x="2233247" y="13678"/>
                  <a:pt x="2370992" y="36146"/>
                  <a:pt x="2473569"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681B82D-7596-6C05-924D-5C3CA6BB387C}"/>
              </a:ext>
              <a:ext uri="{C183D7F6-B498-43B3-948B-1728B52AA6E4}">
                <adec:decorative xmlns:adec="http://schemas.microsoft.com/office/drawing/2017/decorative" val="1"/>
              </a:ext>
            </a:extLst>
          </p:cNvPr>
          <p:cNvSpPr/>
          <p:nvPr/>
        </p:nvSpPr>
        <p:spPr>
          <a:xfrm flipH="1">
            <a:off x="3711730" y="3548542"/>
            <a:ext cx="2726057" cy="2610117"/>
          </a:xfrm>
          <a:custGeom>
            <a:avLst/>
            <a:gdLst>
              <a:gd name="connsiteX0" fmla="*/ 0 w 2438400"/>
              <a:gd name="connsiteY0" fmla="*/ 2110154 h 2110154"/>
              <a:gd name="connsiteX1" fmla="*/ 902677 w 2438400"/>
              <a:gd name="connsiteY1" fmla="*/ 1746739 h 2110154"/>
              <a:gd name="connsiteX2" fmla="*/ 1629507 w 2438400"/>
              <a:gd name="connsiteY2" fmla="*/ 1043354 h 2110154"/>
              <a:gd name="connsiteX3" fmla="*/ 2098431 w 2438400"/>
              <a:gd name="connsiteY3" fmla="*/ 246185 h 2110154"/>
              <a:gd name="connsiteX4" fmla="*/ 2438400 w 2438400"/>
              <a:gd name="connsiteY4" fmla="*/ 0 h 2110154"/>
              <a:gd name="connsiteX0" fmla="*/ 0 w 2473569"/>
              <a:gd name="connsiteY0" fmla="*/ 2051539 h 2051539"/>
              <a:gd name="connsiteX1" fmla="*/ 902677 w 2473569"/>
              <a:gd name="connsiteY1" fmla="*/ 1688124 h 2051539"/>
              <a:gd name="connsiteX2" fmla="*/ 1629507 w 2473569"/>
              <a:gd name="connsiteY2" fmla="*/ 984739 h 2051539"/>
              <a:gd name="connsiteX3" fmla="*/ 2098431 w 2473569"/>
              <a:gd name="connsiteY3" fmla="*/ 187570 h 2051539"/>
              <a:gd name="connsiteX4" fmla="*/ 2473569 w 2473569"/>
              <a:gd name="connsiteY4" fmla="*/ 0 h 205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569" h="2051539">
                <a:moveTo>
                  <a:pt x="0" y="2051539"/>
                </a:moveTo>
                <a:cubicBezTo>
                  <a:pt x="315546" y="1958731"/>
                  <a:pt x="631093" y="1865924"/>
                  <a:pt x="902677" y="1688124"/>
                </a:cubicBezTo>
                <a:cubicBezTo>
                  <a:pt x="1174262" y="1510324"/>
                  <a:pt x="1430215" y="1234831"/>
                  <a:pt x="1629507" y="984739"/>
                </a:cubicBezTo>
                <a:cubicBezTo>
                  <a:pt x="1828799" y="734647"/>
                  <a:pt x="1963616" y="361462"/>
                  <a:pt x="2098431" y="187570"/>
                </a:cubicBezTo>
                <a:cubicBezTo>
                  <a:pt x="2233247" y="13678"/>
                  <a:pt x="2370992" y="36146"/>
                  <a:pt x="2473569"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A graph of a normal distribution which shows that 68% of participants fall within 1 standard deviation, 95% of participants fall within 2 standard deviations, and 99.7% of participants fall within 3 standard deviations of the mean.">
            <a:extLst>
              <a:ext uri="{FF2B5EF4-FFF2-40B4-BE49-F238E27FC236}">
                <a16:creationId xmlns:a16="http://schemas.microsoft.com/office/drawing/2014/main" id="{9B783F9D-432E-D11F-05EF-B804245621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761108" y="2752711"/>
            <a:ext cx="5430892" cy="37392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D64A2B-C63B-06EB-8580-8A5AB80E9D5D}"/>
              </a:ext>
            </a:extLst>
          </p:cNvPr>
          <p:cNvSpPr txBox="1"/>
          <p:nvPr/>
        </p:nvSpPr>
        <p:spPr>
          <a:xfrm>
            <a:off x="7949901" y="0"/>
            <a:ext cx="4488284" cy="307777"/>
          </a:xfrm>
          <a:prstGeom prst="rect">
            <a:avLst/>
          </a:prstGeom>
          <a:noFill/>
        </p:spPr>
        <p:txBody>
          <a:bodyPr wrap="square" rtlCol="0">
            <a:spAutoFit/>
          </a:bodyPr>
          <a:lstStyle/>
          <a:p>
            <a:r>
              <a:rPr lang="en-US" sz="1400" dirty="0" err="1"/>
              <a:t>Bundzel</a:t>
            </a:r>
            <a:r>
              <a:rPr lang="en-US" sz="1400" dirty="0"/>
              <a:t>, </a:t>
            </a:r>
            <a:r>
              <a:rPr lang="en-US" sz="1400" dirty="0" err="1"/>
              <a:t>Lacko</a:t>
            </a:r>
            <a:r>
              <a:rPr lang="en-US" sz="1400" dirty="0"/>
              <a:t>, </a:t>
            </a:r>
            <a:r>
              <a:rPr lang="en-US" sz="1400" dirty="0" err="1"/>
              <a:t>Zolotová</a:t>
            </a:r>
            <a:r>
              <a:rPr lang="en-US" sz="1400" dirty="0"/>
              <a:t>, </a:t>
            </a:r>
            <a:r>
              <a:rPr lang="en-US" sz="1400" dirty="0" err="1"/>
              <a:t>Kasanicky</a:t>
            </a:r>
            <a:r>
              <a:rPr lang="en-US" sz="1400" dirty="0"/>
              <a:t>, &amp; </a:t>
            </a:r>
            <a:r>
              <a:rPr lang="en-US" sz="1400" dirty="0" err="1"/>
              <a:t>Zelenka</a:t>
            </a:r>
            <a:r>
              <a:rPr lang="en-US" sz="1400" dirty="0"/>
              <a:t>, 2016</a:t>
            </a:r>
          </a:p>
        </p:txBody>
      </p:sp>
      <p:sp>
        <p:nvSpPr>
          <p:cNvPr id="9" name="TextBox 8">
            <a:extLst>
              <a:ext uri="{FF2B5EF4-FFF2-40B4-BE49-F238E27FC236}">
                <a16:creationId xmlns:a16="http://schemas.microsoft.com/office/drawing/2014/main" id="{7472AB4A-3235-C318-ACA0-C37473A5F950}"/>
              </a:ext>
            </a:extLst>
          </p:cNvPr>
          <p:cNvSpPr txBox="1"/>
          <p:nvPr/>
        </p:nvSpPr>
        <p:spPr>
          <a:xfrm>
            <a:off x="8760863" y="211237"/>
            <a:ext cx="4208584" cy="307777"/>
          </a:xfrm>
          <a:prstGeom prst="rect">
            <a:avLst/>
          </a:prstGeom>
          <a:noFill/>
        </p:spPr>
        <p:txBody>
          <a:bodyPr wrap="square" rtlCol="0">
            <a:spAutoFit/>
          </a:bodyPr>
          <a:lstStyle/>
          <a:p>
            <a:r>
              <a:rPr lang="en-US" sz="1400" dirty="0">
                <a:hlinkClick r:id="rId5"/>
              </a:rPr>
              <a:t>Empirical Rule</a:t>
            </a:r>
            <a:r>
              <a:rPr lang="en-US" sz="1400" dirty="0"/>
              <a:t> © Dan </a:t>
            </a:r>
            <a:r>
              <a:rPr lang="en-US" sz="1400" dirty="0" err="1"/>
              <a:t>Kernler</a:t>
            </a:r>
            <a:r>
              <a:rPr lang="en-US" sz="1400" dirty="0"/>
              <a:t>, </a:t>
            </a:r>
            <a:r>
              <a:rPr lang="en-US" sz="1400" dirty="0">
                <a:hlinkClick r:id="rId6"/>
              </a:rPr>
              <a:t>CC BY-SA 4.0</a:t>
            </a:r>
            <a:endParaRPr lang="en-US" sz="1400" dirty="0"/>
          </a:p>
        </p:txBody>
      </p:sp>
      <p:sp>
        <p:nvSpPr>
          <p:cNvPr id="10" name="Arrow: Left 9">
            <a:extLst>
              <a:ext uri="{FF2B5EF4-FFF2-40B4-BE49-F238E27FC236}">
                <a16:creationId xmlns:a16="http://schemas.microsoft.com/office/drawing/2014/main" id="{1624BADA-4196-6BEB-C38B-2C7AA8FDB8B5}"/>
              </a:ext>
              <a:ext uri="{C183D7F6-B498-43B3-948B-1728B52AA6E4}">
                <adec:decorative xmlns:adec="http://schemas.microsoft.com/office/drawing/2017/decorative" val="1"/>
              </a:ext>
            </a:extLst>
          </p:cNvPr>
          <p:cNvSpPr/>
          <p:nvPr/>
        </p:nvSpPr>
        <p:spPr>
          <a:xfrm rot="18388268">
            <a:off x="1146132" y="5572475"/>
            <a:ext cx="434881" cy="377429"/>
          </a:xfrm>
          <a:prstGeom prst="leftArrow">
            <a:avLst>
              <a:gd name="adj1" fmla="val 30249"/>
              <a:gd name="adj2" fmla="val 51211"/>
            </a:avLst>
          </a:prstGeom>
          <a:solidFill>
            <a:srgbClr val="1482AC"/>
          </a:solidFill>
          <a:ln>
            <a:solidFill>
              <a:srgbClr val="148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C397505-BF2D-2FAD-8D3A-EFC18028C41D}"/>
              </a:ext>
            </a:extLst>
          </p:cNvPr>
          <p:cNvSpPr txBox="1"/>
          <p:nvPr/>
        </p:nvSpPr>
        <p:spPr>
          <a:xfrm>
            <a:off x="1082565" y="5145577"/>
            <a:ext cx="1199359" cy="400110"/>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Outliers</a:t>
            </a:r>
          </a:p>
        </p:txBody>
      </p:sp>
    </p:spTree>
    <p:extLst>
      <p:ext uri="{BB962C8B-B14F-4D97-AF65-F5344CB8AC3E}">
        <p14:creationId xmlns:p14="http://schemas.microsoft.com/office/powerpoint/2010/main" val="409344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A757-F516-29B8-F0D9-2BC9684520D8}"/>
              </a:ext>
            </a:extLst>
          </p:cNvPr>
          <p:cNvSpPr>
            <a:spLocks noGrp="1"/>
          </p:cNvSpPr>
          <p:nvPr>
            <p:ph type="title"/>
          </p:nvPr>
        </p:nvSpPr>
        <p:spPr/>
        <p:txBody>
          <a:bodyPr/>
          <a:lstStyle/>
          <a:p>
            <a:r>
              <a:rPr lang="en-US" dirty="0"/>
              <a:t>WHAT DO IQ SCORES MEAN? 1</a:t>
            </a:r>
          </a:p>
        </p:txBody>
      </p:sp>
      <p:sp>
        <p:nvSpPr>
          <p:cNvPr id="3" name="Content Placeholder 2">
            <a:extLst>
              <a:ext uri="{FF2B5EF4-FFF2-40B4-BE49-F238E27FC236}">
                <a16:creationId xmlns:a16="http://schemas.microsoft.com/office/drawing/2014/main" id="{C409EE9E-C433-DF6C-6878-B15615D5D50A}"/>
              </a:ext>
            </a:extLst>
          </p:cNvPr>
          <p:cNvSpPr>
            <a:spLocks noGrp="1"/>
          </p:cNvSpPr>
          <p:nvPr>
            <p:ph idx="1"/>
          </p:nvPr>
        </p:nvSpPr>
        <p:spPr>
          <a:xfrm>
            <a:off x="1024128" y="1499616"/>
            <a:ext cx="9938162" cy="4809744"/>
          </a:xfrm>
        </p:spPr>
        <p:txBody>
          <a:bodyPr>
            <a:normAutofit fontScale="77500" lnSpcReduction="20000"/>
          </a:bodyPr>
          <a:lstStyle/>
          <a:p>
            <a:r>
              <a:rPr lang="en-US" dirty="0"/>
              <a:t>To calculate an </a:t>
            </a:r>
            <a:r>
              <a:rPr lang="en-US" b="1" dirty="0"/>
              <a:t>intelligence quotient</a:t>
            </a:r>
            <a:r>
              <a:rPr lang="en-US" dirty="0"/>
              <a:t>, “raw” scores are changed so everyone’s scores perfectly fit a normal distribution</a:t>
            </a:r>
          </a:p>
          <a:p>
            <a:pPr marL="584200" lvl="1" indent="-457200"/>
            <a:r>
              <a:rPr lang="en-US" dirty="0"/>
              <a:t>This is called </a:t>
            </a:r>
            <a:r>
              <a:rPr lang="en-US" i="1" dirty="0"/>
              <a:t>standardization</a:t>
            </a:r>
          </a:p>
          <a:p>
            <a:pPr marL="584200" lvl="1" indent="-457200"/>
            <a:endParaRPr lang="en-US" i="1" dirty="0"/>
          </a:p>
          <a:p>
            <a:r>
              <a:rPr lang="en-US" b="1" dirty="0"/>
              <a:t>Mean IQ score</a:t>
            </a:r>
            <a:r>
              <a:rPr lang="en-US" dirty="0"/>
              <a:t>: always 100 </a:t>
            </a:r>
            <a:br>
              <a:rPr lang="en-US" dirty="0"/>
            </a:br>
            <a:r>
              <a:rPr lang="en-US" dirty="0"/>
              <a:t>points</a:t>
            </a:r>
          </a:p>
          <a:p>
            <a:pPr marL="584200" lvl="1" indent="-457200"/>
            <a:r>
              <a:rPr lang="en-US" b="1" dirty="0"/>
              <a:t>Standard deviation of </a:t>
            </a:r>
            <a:br>
              <a:rPr lang="en-US" b="1" dirty="0"/>
            </a:br>
            <a:r>
              <a:rPr lang="en-US" b="1" dirty="0"/>
              <a:t>IQ scores</a:t>
            </a:r>
            <a:r>
              <a:rPr lang="en-US" dirty="0"/>
              <a:t>: always 15 points</a:t>
            </a:r>
          </a:p>
          <a:p>
            <a:endParaRPr lang="en-US" dirty="0"/>
          </a:p>
        </p:txBody>
      </p:sp>
      <p:pic>
        <p:nvPicPr>
          <p:cNvPr id="4" name="Content Placeholder 4" descr="A graph of a normal distribution of scores ranging from 60 points to 140 points, with 100 points being the most common at 48 participants. The x-axis is IQ scores and the y-axis is frequency of respondents.">
            <a:extLst>
              <a:ext uri="{FF2B5EF4-FFF2-40B4-BE49-F238E27FC236}">
                <a16:creationId xmlns:a16="http://schemas.microsoft.com/office/drawing/2014/main" id="{328DE0A7-24B7-B2D6-2F14-8C5D79F4DF06}"/>
              </a:ext>
            </a:extLst>
          </p:cNvPr>
          <p:cNvPicPr>
            <a:picLocks noChangeAspect="1"/>
          </p:cNvPicPr>
          <p:nvPr/>
        </p:nvPicPr>
        <p:blipFill rotWithShape="1">
          <a:blip r:embed="rId2">
            <a:extLst>
              <a:ext uri="{28A0092B-C50C-407E-A947-70E740481C1C}">
                <a14:useLocalDpi xmlns:a14="http://schemas.microsoft.com/office/drawing/2010/main" val="0"/>
              </a:ext>
            </a:extLst>
          </a:blip>
          <a:srcRect b="-3344"/>
          <a:stretch/>
        </p:blipFill>
        <p:spPr>
          <a:xfrm>
            <a:off x="5702581" y="2836985"/>
            <a:ext cx="6400213" cy="3856892"/>
          </a:xfrm>
          <a:prstGeom prst="rect">
            <a:avLst/>
          </a:prstGeom>
        </p:spPr>
      </p:pic>
      <p:sp>
        <p:nvSpPr>
          <p:cNvPr id="5" name="TextBox 4">
            <a:extLst>
              <a:ext uri="{FF2B5EF4-FFF2-40B4-BE49-F238E27FC236}">
                <a16:creationId xmlns:a16="http://schemas.microsoft.com/office/drawing/2014/main" id="{246F398F-480E-1002-0D98-8FAEA70FDFB9}"/>
              </a:ext>
            </a:extLst>
          </p:cNvPr>
          <p:cNvSpPr txBox="1"/>
          <p:nvPr/>
        </p:nvSpPr>
        <p:spPr>
          <a:xfrm>
            <a:off x="0" y="6539988"/>
            <a:ext cx="4389120" cy="307777"/>
          </a:xfrm>
          <a:prstGeom prst="rect">
            <a:avLst/>
          </a:prstGeom>
          <a:noFill/>
        </p:spPr>
        <p:txBody>
          <a:bodyPr wrap="square" rtlCol="0">
            <a:spAutoFit/>
          </a:bodyPr>
          <a:lstStyle/>
          <a:p>
            <a:r>
              <a:rPr lang="en-US" sz="1400" dirty="0" err="1"/>
              <a:t>Bundzel</a:t>
            </a:r>
            <a:r>
              <a:rPr lang="en-US" sz="1400" dirty="0"/>
              <a:t>, </a:t>
            </a:r>
            <a:r>
              <a:rPr lang="en-US" sz="1400" dirty="0" err="1"/>
              <a:t>Lacko</a:t>
            </a:r>
            <a:r>
              <a:rPr lang="en-US" sz="1400" dirty="0"/>
              <a:t>, </a:t>
            </a:r>
            <a:r>
              <a:rPr lang="en-US" sz="1400" dirty="0" err="1"/>
              <a:t>Zolotová</a:t>
            </a:r>
            <a:r>
              <a:rPr lang="en-US" sz="1400" dirty="0"/>
              <a:t>, </a:t>
            </a:r>
            <a:r>
              <a:rPr lang="en-US" sz="1400" dirty="0" err="1"/>
              <a:t>Kasanicky</a:t>
            </a:r>
            <a:r>
              <a:rPr lang="en-US" sz="1400" dirty="0"/>
              <a:t>, &amp; </a:t>
            </a:r>
            <a:r>
              <a:rPr lang="en-US" sz="1400" dirty="0" err="1"/>
              <a:t>Zelenka</a:t>
            </a:r>
            <a:r>
              <a:rPr lang="en-US" sz="1400" dirty="0"/>
              <a:t>, 2016</a:t>
            </a:r>
          </a:p>
        </p:txBody>
      </p:sp>
    </p:spTree>
    <p:extLst>
      <p:ext uri="{BB962C8B-B14F-4D97-AF65-F5344CB8AC3E}">
        <p14:creationId xmlns:p14="http://schemas.microsoft.com/office/powerpoint/2010/main" val="6032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E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A757-F516-29B8-F0D9-2BC9684520D8}"/>
              </a:ext>
            </a:extLst>
          </p:cNvPr>
          <p:cNvSpPr>
            <a:spLocks noGrp="1"/>
          </p:cNvSpPr>
          <p:nvPr>
            <p:ph type="title"/>
          </p:nvPr>
        </p:nvSpPr>
        <p:spPr>
          <a:xfrm>
            <a:off x="703386" y="585216"/>
            <a:ext cx="4736122" cy="1499616"/>
          </a:xfrm>
        </p:spPr>
        <p:txBody>
          <a:bodyPr>
            <a:noAutofit/>
          </a:bodyPr>
          <a:lstStyle/>
          <a:p>
            <a:r>
              <a:rPr lang="en-US" dirty="0">
                <a:solidFill>
                  <a:schemeClr val="bg1">
                    <a:lumMod val="95000"/>
                  </a:schemeClr>
                </a:solidFill>
              </a:rPr>
              <a:t>WHAT DO IQ SCORES MEAN? 2</a:t>
            </a:r>
          </a:p>
        </p:txBody>
      </p:sp>
      <p:sp>
        <p:nvSpPr>
          <p:cNvPr id="3" name="Content Placeholder 2">
            <a:extLst>
              <a:ext uri="{FF2B5EF4-FFF2-40B4-BE49-F238E27FC236}">
                <a16:creationId xmlns:a16="http://schemas.microsoft.com/office/drawing/2014/main" id="{C409EE9E-C433-DF6C-6878-B15615D5D50A}"/>
              </a:ext>
            </a:extLst>
          </p:cNvPr>
          <p:cNvSpPr>
            <a:spLocks noGrp="1"/>
          </p:cNvSpPr>
          <p:nvPr>
            <p:ph idx="1"/>
          </p:nvPr>
        </p:nvSpPr>
        <p:spPr>
          <a:xfrm>
            <a:off x="468923" y="2286000"/>
            <a:ext cx="4736122" cy="3931920"/>
          </a:xfrm>
        </p:spPr>
        <p:txBody>
          <a:bodyPr>
            <a:normAutofit lnSpcReduction="10000"/>
          </a:bodyPr>
          <a:lstStyle/>
          <a:p>
            <a:pPr lvl="0">
              <a:defRPr sz="1800">
                <a:solidFill>
                  <a:srgbClr val="000000"/>
                </a:solidFill>
              </a:defRPr>
            </a:pPr>
            <a:r>
              <a:rPr lang="en-US" sz="3000" dirty="0">
                <a:solidFill>
                  <a:schemeClr val="bg1">
                    <a:lumMod val="95000"/>
                  </a:schemeClr>
                </a:solidFill>
              </a:rPr>
              <a:t>Your IQ score indicates where you fall in the (standardized) normal distribution</a:t>
            </a:r>
          </a:p>
          <a:p>
            <a:pPr marL="400050" lvl="1" indent="-273050">
              <a:buFont typeface="Arial" panose="020B0604020202020204" pitchFamily="34" charset="0"/>
              <a:buChar char="•"/>
              <a:defRPr sz="1800">
                <a:solidFill>
                  <a:srgbClr val="000000"/>
                </a:solidFill>
              </a:defRPr>
            </a:pPr>
            <a:r>
              <a:rPr lang="en-US" sz="2400" dirty="0">
                <a:solidFill>
                  <a:schemeClr val="bg1">
                    <a:lumMod val="95000"/>
                  </a:schemeClr>
                </a:solidFill>
              </a:rPr>
              <a:t>50% of people have a “below average” IQ</a:t>
            </a:r>
          </a:p>
        </p:txBody>
      </p:sp>
      <p:pic>
        <p:nvPicPr>
          <p:cNvPr id="7" name="Picture 6" descr="A complex graph depicting how IQ scores follow a normal distribution. One standard deviation is show as 68.26% of scores; -1 to +1 standard deviation from the mean; a combination of 34.1% of cases above the mean and 34.1% of cases below the mean; IQ scores from 85 to 115, with a mean of 100; and the 16th to  84th percentile of participants, with the mean labelled as 50th percentile. A score of 85 is labelled as low average, while a score of 115 is labelled as high average.">
            <a:extLst>
              <a:ext uri="{FF2B5EF4-FFF2-40B4-BE49-F238E27FC236}">
                <a16:creationId xmlns:a16="http://schemas.microsoft.com/office/drawing/2014/main" id="{68309D3F-E2FA-4301-A9DD-EA7295DB38C6}"/>
              </a:ext>
            </a:extLst>
          </p:cNvPr>
          <p:cNvPicPr/>
          <p:nvPr/>
        </p:nvPicPr>
        <p:blipFill rotWithShape="1">
          <a:blip r:embed="rId2" cstate="email">
            <a:extLst>
              <a:ext uri="{28A0092B-C50C-407E-A947-70E740481C1C}">
                <a14:useLocalDpi xmlns:a14="http://schemas.microsoft.com/office/drawing/2010/main"/>
              </a:ext>
            </a:extLst>
          </a:blip>
          <a:srcRect l="-43" t="-4"/>
          <a:stretch/>
        </p:blipFill>
        <p:spPr bwMode="auto">
          <a:xfrm>
            <a:off x="5205045" y="281353"/>
            <a:ext cx="6729047" cy="6295293"/>
          </a:xfrm>
          <a:prstGeom prst="rect">
            <a:avLst/>
          </a:prstGeom>
          <a:noFill/>
        </p:spPr>
      </p:pic>
    </p:spTree>
    <p:extLst>
      <p:ext uri="{BB962C8B-B14F-4D97-AF65-F5344CB8AC3E}">
        <p14:creationId xmlns:p14="http://schemas.microsoft.com/office/powerpoint/2010/main" val="2297461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A chart shows correlations of IQs for people of varying relationships. The bottom is labeled “Percent IQ Correlation” and the left side is labeled “Relationship.” The percent IQ Correlation for relationships where no genes are shared, including adoptive parent-child pairs, similarly aged unrelated children raised together, and adoptive siblings are around 21 percent, 30 percent, and 32 percent, respectively. The percent IQ Correlation for relationships where 25 percent of genes are shared, as in half-siblings, is around 33 percent. The percent IQ Correlation for relationships where 50 percent of genes are shared, including parent-children pairs, and fraternal twins raised together, are roughly 44 percent and 62 percent, respectively. A relationship where 100 percent of genes are shared, as in identical twins raised apart, results in a nearly 80 percent IQ correlation.">
            <a:extLst>
              <a:ext uri="{FF2B5EF4-FFF2-40B4-BE49-F238E27FC236}">
                <a16:creationId xmlns:a16="http://schemas.microsoft.com/office/drawing/2014/main" id="{0BCA4EC4-1FDA-E0C7-0C30-8E4979047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 y="2132664"/>
            <a:ext cx="6962775"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1F9AF5E-0CC7-637F-8D1A-757C7E4B4708}"/>
              </a:ext>
            </a:extLst>
          </p:cNvPr>
          <p:cNvSpPr txBox="1">
            <a:spLocks/>
          </p:cNvSpPr>
          <p:nvPr/>
        </p:nvSpPr>
        <p:spPr>
          <a:xfrm>
            <a:off x="6962775" y="0"/>
            <a:ext cx="5139578" cy="6858000"/>
          </a:xfrm>
          <a:prstGeom prst="rect">
            <a:avLst/>
          </a:prstGeom>
        </p:spPr>
        <p:txBody>
          <a:bodyPr vert="horz" lIns="45720" tIns="45720" rIns="4572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36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3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70000"/>
              </a:lnSpc>
            </a:pPr>
            <a:r>
              <a:rPr lang="en-US" sz="4800" dirty="0"/>
              <a:t>IQ scores are 55-60% genetic</a:t>
            </a:r>
          </a:p>
          <a:p>
            <a:pPr lvl="1">
              <a:lnSpc>
                <a:spcPct val="170000"/>
              </a:lnSpc>
            </a:pPr>
            <a:r>
              <a:rPr lang="en-US" sz="3400" dirty="0"/>
              <a:t>Identical twins raised apart have IQ scores with a correlation of 0.78</a:t>
            </a:r>
          </a:p>
          <a:p>
            <a:pPr>
              <a:lnSpc>
                <a:spcPct val="170000"/>
              </a:lnSpc>
            </a:pPr>
            <a:r>
              <a:rPr lang="en-US" sz="4800" dirty="0"/>
              <a:t>Childhood home is ~10% responsible for IQ scores</a:t>
            </a:r>
          </a:p>
          <a:p>
            <a:pPr lvl="1">
              <a:lnSpc>
                <a:spcPct val="170000"/>
              </a:lnSpc>
            </a:pPr>
            <a:r>
              <a:rPr lang="en-US" sz="3400" dirty="0"/>
              <a:t>Unrelated children raised together have IQ scores with a correlation of 0.30</a:t>
            </a:r>
          </a:p>
          <a:p>
            <a:pPr>
              <a:lnSpc>
                <a:spcPct val="170000"/>
              </a:lnSpc>
            </a:pPr>
            <a:r>
              <a:rPr lang="en-US" sz="4800" dirty="0"/>
              <a:t>IQ scores are 5-10% random </a:t>
            </a:r>
            <a:r>
              <a:rPr lang="en-US" sz="3400" dirty="0"/>
              <a:t>The same person taking the IQ test again only has a correlation of 0.95</a:t>
            </a:r>
          </a:p>
        </p:txBody>
      </p:sp>
      <p:sp>
        <p:nvSpPr>
          <p:cNvPr id="3" name="Title 2">
            <a:extLst>
              <a:ext uri="{FF2B5EF4-FFF2-40B4-BE49-F238E27FC236}">
                <a16:creationId xmlns:a16="http://schemas.microsoft.com/office/drawing/2014/main" id="{1E355B65-0E70-E3A7-9018-B8BD42090ADF}"/>
              </a:ext>
            </a:extLst>
          </p:cNvPr>
          <p:cNvSpPr>
            <a:spLocks noGrp="1"/>
          </p:cNvSpPr>
          <p:nvPr>
            <p:ph type="title"/>
          </p:nvPr>
        </p:nvSpPr>
        <p:spPr>
          <a:xfrm>
            <a:off x="712178" y="365126"/>
            <a:ext cx="6441658" cy="1819348"/>
          </a:xfrm>
        </p:spPr>
        <p:txBody>
          <a:bodyPr>
            <a:normAutofit/>
          </a:bodyPr>
          <a:lstStyle/>
          <a:p>
            <a:r>
              <a:rPr lang="en-US" dirty="0"/>
              <a:t>WHAT DETERMINES</a:t>
            </a:r>
            <a:br>
              <a:rPr lang="en-US" dirty="0"/>
            </a:br>
            <a:r>
              <a:rPr lang="en-US" dirty="0"/>
              <a:t>IQ? 1</a:t>
            </a:r>
          </a:p>
        </p:txBody>
      </p:sp>
      <p:sp>
        <p:nvSpPr>
          <p:cNvPr id="6" name="TextBox 5">
            <a:extLst>
              <a:ext uri="{FF2B5EF4-FFF2-40B4-BE49-F238E27FC236}">
                <a16:creationId xmlns:a16="http://schemas.microsoft.com/office/drawing/2014/main" id="{201E2342-96C8-13B9-3026-2DEDCBFBEDF0}"/>
              </a:ext>
            </a:extLst>
          </p:cNvPr>
          <p:cNvSpPr txBox="1"/>
          <p:nvPr/>
        </p:nvSpPr>
        <p:spPr>
          <a:xfrm>
            <a:off x="0" y="6521548"/>
            <a:ext cx="4830184" cy="307777"/>
          </a:xfrm>
          <a:prstGeom prst="rect">
            <a:avLst/>
          </a:prstGeom>
          <a:noFill/>
        </p:spPr>
        <p:txBody>
          <a:bodyPr wrap="square" rtlCol="0">
            <a:spAutoFit/>
          </a:bodyPr>
          <a:lstStyle/>
          <a:p>
            <a:r>
              <a:rPr lang="en-US" sz="1400" dirty="0">
                <a:hlinkClick r:id="rId4"/>
              </a:rPr>
              <a:t>The Source of Intelligence </a:t>
            </a:r>
            <a:r>
              <a:rPr lang="en-US" sz="1400" dirty="0"/>
              <a:t>© </a:t>
            </a:r>
            <a:r>
              <a:rPr lang="en-US" sz="1400" dirty="0" err="1"/>
              <a:t>OpenStaxCollege</a:t>
            </a:r>
            <a:r>
              <a:rPr lang="en-US" sz="1400" dirty="0"/>
              <a:t>, </a:t>
            </a:r>
            <a:r>
              <a:rPr lang="en-US" sz="1400" dirty="0">
                <a:hlinkClick r:id="rId5"/>
              </a:rPr>
              <a:t>CC BY 4.0</a:t>
            </a:r>
            <a:endParaRPr lang="en-US" sz="1400" dirty="0"/>
          </a:p>
        </p:txBody>
      </p:sp>
    </p:spTree>
    <p:extLst>
      <p:ext uri="{BB962C8B-B14F-4D97-AF65-F5344CB8AC3E}">
        <p14:creationId xmlns:p14="http://schemas.microsoft.com/office/powerpoint/2010/main" val="2837027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A line graph comparing raw IQ scores between 1970 and 1999. The x-axis is raw IQ scores, while the y-axis is % of participants. In 1970, the range of raw IQ scores is 22 to 66, with a peak or mean at 51. In 1999, the range of raw IQ scores is 34 to 68, with a peak or mean at 55.">
            <a:extLst>
              <a:ext uri="{FF2B5EF4-FFF2-40B4-BE49-F238E27FC236}">
                <a16:creationId xmlns:a16="http://schemas.microsoft.com/office/drawing/2014/main" id="{E9D7EFC2-3103-C255-73E0-26248B35A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794" y="2275952"/>
            <a:ext cx="6512206" cy="458938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606E288D-80FC-8749-F071-D9D8181B5736}"/>
              </a:ext>
            </a:extLst>
          </p:cNvPr>
          <p:cNvSpPr>
            <a:spLocks noGrp="1"/>
          </p:cNvSpPr>
          <p:nvPr>
            <p:ph type="title"/>
          </p:nvPr>
        </p:nvSpPr>
        <p:spPr/>
        <p:txBody>
          <a:bodyPr/>
          <a:lstStyle/>
          <a:p>
            <a:r>
              <a:rPr lang="en-US" dirty="0"/>
              <a:t>WHAT DETERMINES IQ? 2</a:t>
            </a:r>
          </a:p>
        </p:txBody>
      </p:sp>
      <p:sp>
        <p:nvSpPr>
          <p:cNvPr id="3" name="Content Placeholder 2">
            <a:extLst>
              <a:ext uri="{FF2B5EF4-FFF2-40B4-BE49-F238E27FC236}">
                <a16:creationId xmlns:a16="http://schemas.microsoft.com/office/drawing/2014/main" id="{90BF7B39-D873-44AE-841B-548D1D404CD5}"/>
              </a:ext>
            </a:extLst>
          </p:cNvPr>
          <p:cNvSpPr>
            <a:spLocks noGrp="1"/>
          </p:cNvSpPr>
          <p:nvPr>
            <p:ph idx="1"/>
          </p:nvPr>
        </p:nvSpPr>
        <p:spPr>
          <a:xfrm>
            <a:off x="712177" y="1392702"/>
            <a:ext cx="10330960" cy="3512014"/>
          </a:xfrm>
        </p:spPr>
        <p:txBody>
          <a:bodyPr>
            <a:noAutofit/>
          </a:bodyPr>
          <a:lstStyle/>
          <a:p>
            <a:r>
              <a:rPr lang="en-US" b="1" dirty="0"/>
              <a:t>Flynn effect</a:t>
            </a:r>
            <a:r>
              <a:rPr lang="en-US" dirty="0"/>
              <a:t>: Industrialized nations show an increase in IQ scores over time</a:t>
            </a:r>
          </a:p>
          <a:p>
            <a:pPr lvl="1"/>
            <a:r>
              <a:rPr lang="en-US" sz="2000" dirty="0"/>
              <a:t>Why do you think this is?</a:t>
            </a:r>
          </a:p>
          <a:p>
            <a:pPr lvl="1"/>
            <a:r>
              <a:rPr lang="en-US" sz="2000" dirty="0"/>
              <a:t>We’ve accounted for 75% of the </a:t>
            </a:r>
            <a:br>
              <a:rPr lang="en-US" sz="2000" dirty="0"/>
            </a:br>
            <a:r>
              <a:rPr lang="en-US" sz="2000" i="1" dirty="0"/>
              <a:t>variability</a:t>
            </a:r>
            <a:r>
              <a:rPr lang="en-US" sz="2000" dirty="0"/>
              <a:t> in IQ scores. What could </a:t>
            </a:r>
            <a:br>
              <a:rPr lang="en-US" sz="2000" dirty="0"/>
            </a:br>
            <a:r>
              <a:rPr lang="en-US" sz="2000" dirty="0"/>
              <a:t>be the other 25%?</a:t>
            </a:r>
          </a:p>
          <a:p>
            <a:pPr lvl="1"/>
            <a:endParaRPr lang="en-US" sz="2000" dirty="0"/>
          </a:p>
        </p:txBody>
      </p:sp>
      <p:sp>
        <p:nvSpPr>
          <p:cNvPr id="4" name="Arrow: Left 3">
            <a:extLst>
              <a:ext uri="{FF2B5EF4-FFF2-40B4-BE49-F238E27FC236}">
                <a16:creationId xmlns:a16="http://schemas.microsoft.com/office/drawing/2014/main" id="{5FCABF3C-432C-0E09-9BD1-7031EEA372D9}"/>
              </a:ext>
              <a:ext uri="{C183D7F6-B498-43B3-948B-1728B52AA6E4}">
                <adec:decorative xmlns:adec="http://schemas.microsoft.com/office/drawing/2017/decorative" val="1"/>
              </a:ext>
            </a:extLst>
          </p:cNvPr>
          <p:cNvSpPr/>
          <p:nvPr/>
        </p:nvSpPr>
        <p:spPr>
          <a:xfrm rot="16200000">
            <a:off x="6582828" y="5487177"/>
            <a:ext cx="492369" cy="442701"/>
          </a:xfrm>
          <a:prstGeom prst="leftArrow">
            <a:avLst>
              <a:gd name="adj1" fmla="val 30249"/>
              <a:gd name="adj2" fmla="val 51211"/>
            </a:avLst>
          </a:prstGeom>
          <a:solidFill>
            <a:srgbClr val="1482AC"/>
          </a:solidFill>
          <a:ln>
            <a:solidFill>
              <a:srgbClr val="148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E70972-4FAA-AACC-5E79-AED6CCCD7CDE}"/>
              </a:ext>
            </a:extLst>
          </p:cNvPr>
          <p:cNvSpPr txBox="1"/>
          <p:nvPr/>
        </p:nvSpPr>
        <p:spPr>
          <a:xfrm>
            <a:off x="6369273" y="4726960"/>
            <a:ext cx="1406770" cy="707886"/>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raw IQ scores</a:t>
            </a:r>
          </a:p>
        </p:txBody>
      </p:sp>
      <p:sp>
        <p:nvSpPr>
          <p:cNvPr id="6" name="Arrow: Left 5">
            <a:extLst>
              <a:ext uri="{FF2B5EF4-FFF2-40B4-BE49-F238E27FC236}">
                <a16:creationId xmlns:a16="http://schemas.microsoft.com/office/drawing/2014/main" id="{B4B36E87-BCF2-F21E-B043-6DFDFDB9FC0E}"/>
              </a:ext>
              <a:ext uri="{C183D7F6-B498-43B3-948B-1728B52AA6E4}">
                <adec:decorative xmlns:adec="http://schemas.microsoft.com/office/drawing/2017/decorative" val="1"/>
              </a:ext>
            </a:extLst>
          </p:cNvPr>
          <p:cNvSpPr/>
          <p:nvPr/>
        </p:nvSpPr>
        <p:spPr>
          <a:xfrm rot="20394157">
            <a:off x="6240403" y="2409550"/>
            <a:ext cx="492369" cy="442701"/>
          </a:xfrm>
          <a:prstGeom prst="leftArrow">
            <a:avLst>
              <a:gd name="adj1" fmla="val 30249"/>
              <a:gd name="adj2" fmla="val 51211"/>
            </a:avLst>
          </a:prstGeom>
          <a:solidFill>
            <a:srgbClr val="1482AC"/>
          </a:solidFill>
          <a:ln>
            <a:solidFill>
              <a:srgbClr val="148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0F772E1-6DAB-BF81-941B-D391A89CB5B5}"/>
              </a:ext>
            </a:extLst>
          </p:cNvPr>
          <p:cNvSpPr txBox="1"/>
          <p:nvPr/>
        </p:nvSpPr>
        <p:spPr>
          <a:xfrm>
            <a:off x="6759123" y="2215481"/>
            <a:ext cx="1631842" cy="707886"/>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 of participants</a:t>
            </a:r>
          </a:p>
        </p:txBody>
      </p:sp>
      <p:sp>
        <p:nvSpPr>
          <p:cNvPr id="9" name="TextBox 8">
            <a:extLst>
              <a:ext uri="{FF2B5EF4-FFF2-40B4-BE49-F238E27FC236}">
                <a16:creationId xmlns:a16="http://schemas.microsoft.com/office/drawing/2014/main" id="{339332D7-E49B-89CD-9789-A0771FC10A09}"/>
              </a:ext>
            </a:extLst>
          </p:cNvPr>
          <p:cNvSpPr txBox="1"/>
          <p:nvPr/>
        </p:nvSpPr>
        <p:spPr>
          <a:xfrm>
            <a:off x="8810513" y="38560"/>
            <a:ext cx="3381487" cy="307777"/>
          </a:xfrm>
          <a:prstGeom prst="rect">
            <a:avLst/>
          </a:prstGeom>
          <a:noFill/>
        </p:spPr>
        <p:txBody>
          <a:bodyPr wrap="square" rtlCol="0">
            <a:spAutoFit/>
          </a:bodyPr>
          <a:lstStyle/>
          <a:p>
            <a:r>
              <a:rPr lang="en-US" sz="1400" dirty="0"/>
              <a:t>Colom, </a:t>
            </a:r>
            <a:r>
              <a:rPr lang="en-US" sz="1400" dirty="0" err="1"/>
              <a:t>Lluis</a:t>
            </a:r>
            <a:r>
              <a:rPr lang="en-US" sz="1400" dirty="0"/>
              <a:t>-Font, &amp; Andrés-</a:t>
            </a:r>
            <a:r>
              <a:rPr lang="en-US" sz="1400" dirty="0" err="1"/>
              <a:t>Pueyo</a:t>
            </a:r>
            <a:r>
              <a:rPr lang="en-US" sz="1400" dirty="0"/>
              <a:t>, 2005</a:t>
            </a:r>
          </a:p>
        </p:txBody>
      </p:sp>
      <p:pic>
        <p:nvPicPr>
          <p:cNvPr id="17418" name="Picture 10" descr="Clip art of raised hands">
            <a:extLst>
              <a:ext uri="{FF2B5EF4-FFF2-40B4-BE49-F238E27FC236}">
                <a16:creationId xmlns:a16="http://schemas.microsoft.com/office/drawing/2014/main" id="{D6610D6F-B613-A244-5574-9AE83E34A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360" y="4927015"/>
            <a:ext cx="2074081" cy="19108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5F456C-BDB5-0169-B2C9-87EBC28D6B74}"/>
              </a:ext>
            </a:extLst>
          </p:cNvPr>
          <p:cNvSpPr txBox="1"/>
          <p:nvPr/>
        </p:nvSpPr>
        <p:spPr>
          <a:xfrm>
            <a:off x="3662966" y="4526905"/>
            <a:ext cx="1684868" cy="400110"/>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participation</a:t>
            </a:r>
          </a:p>
        </p:txBody>
      </p:sp>
    </p:spTree>
    <p:extLst>
      <p:ext uri="{BB962C8B-B14F-4D97-AF65-F5344CB8AC3E}">
        <p14:creationId xmlns:p14="http://schemas.microsoft.com/office/powerpoint/2010/main" val="20889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FE8620-284B-5858-D940-072C57A12513}"/>
              </a:ext>
            </a:extLst>
          </p:cNvPr>
          <p:cNvSpPr>
            <a:spLocks noGrp="1"/>
          </p:cNvSpPr>
          <p:nvPr>
            <p:ph type="title"/>
          </p:nvPr>
        </p:nvSpPr>
        <p:spPr/>
        <p:txBody>
          <a:bodyPr/>
          <a:lstStyle/>
          <a:p>
            <a:r>
              <a:rPr lang="en-US" dirty="0"/>
              <a:t>WHAT DETERMINES IQ? 3</a:t>
            </a:r>
          </a:p>
        </p:txBody>
      </p:sp>
      <p:sp>
        <p:nvSpPr>
          <p:cNvPr id="3" name="Content Placeholder 2">
            <a:extLst>
              <a:ext uri="{FF2B5EF4-FFF2-40B4-BE49-F238E27FC236}">
                <a16:creationId xmlns:a16="http://schemas.microsoft.com/office/drawing/2014/main" id="{E3F7F736-439E-4B90-B41B-5ED390958D4E}"/>
              </a:ext>
            </a:extLst>
          </p:cNvPr>
          <p:cNvSpPr>
            <a:spLocks noGrp="1"/>
          </p:cNvSpPr>
          <p:nvPr>
            <p:ph idx="1"/>
          </p:nvPr>
        </p:nvSpPr>
        <p:spPr>
          <a:xfrm>
            <a:off x="838200" y="1346036"/>
            <a:ext cx="10515600" cy="5511964"/>
          </a:xfrm>
        </p:spPr>
        <p:txBody>
          <a:bodyPr>
            <a:normAutofit fontScale="92500" lnSpcReduction="10000"/>
          </a:bodyPr>
          <a:lstStyle/>
          <a:p>
            <a:r>
              <a:rPr lang="en-US" b="1" dirty="0"/>
              <a:t>Cumulative deprivation hypothesis:</a:t>
            </a:r>
            <a:r>
              <a:rPr lang="en-US" dirty="0"/>
              <a:t> children raised in substandard circumstances experience gradual decline in IQ as they grow older</a:t>
            </a:r>
          </a:p>
          <a:p>
            <a:endParaRPr lang="en-US" dirty="0"/>
          </a:p>
          <a:p>
            <a:r>
              <a:rPr lang="en-US" dirty="0"/>
              <a:t>People are more likely to have a lower IQ score if…</a:t>
            </a:r>
          </a:p>
          <a:p>
            <a:pPr lvl="2"/>
            <a:r>
              <a:rPr lang="en-US" dirty="0"/>
              <a:t>they’re from a low socioeconomic status (SES) background</a:t>
            </a:r>
          </a:p>
          <a:p>
            <a:pPr lvl="2"/>
            <a:r>
              <a:rPr lang="en-US" dirty="0"/>
              <a:t>they experienced malnutrition as a child</a:t>
            </a:r>
          </a:p>
          <a:p>
            <a:pPr lvl="2"/>
            <a:r>
              <a:rPr lang="en-US" dirty="0"/>
              <a:t>they have fewer years of education</a:t>
            </a:r>
          </a:p>
          <a:p>
            <a:pPr lvl="2"/>
            <a:r>
              <a:rPr lang="en-US" dirty="0"/>
              <a:t>they’ve been exposed to lead or other harmful chemicals</a:t>
            </a:r>
          </a:p>
          <a:p>
            <a:pPr lvl="2"/>
            <a:endParaRPr lang="en-US" dirty="0"/>
          </a:p>
        </p:txBody>
      </p:sp>
    </p:spTree>
    <p:extLst>
      <p:ext uri="{BB962C8B-B14F-4D97-AF65-F5344CB8AC3E}">
        <p14:creationId xmlns:p14="http://schemas.microsoft.com/office/powerpoint/2010/main" val="22097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BBFAD2-A8E8-D2F1-52BF-C452148223F1}"/>
              </a:ext>
            </a:extLst>
          </p:cNvPr>
          <p:cNvSpPr>
            <a:spLocks noGrp="1"/>
          </p:cNvSpPr>
          <p:nvPr>
            <p:ph type="title"/>
          </p:nvPr>
        </p:nvSpPr>
        <p:spPr/>
        <p:txBody>
          <a:bodyPr/>
          <a:lstStyle/>
          <a:p>
            <a:r>
              <a:rPr lang="en-US" dirty="0"/>
              <a:t>CULTURAL DIFFERENCES IN IQ 1</a:t>
            </a:r>
          </a:p>
        </p:txBody>
      </p:sp>
      <p:sp>
        <p:nvSpPr>
          <p:cNvPr id="3" name="Content Placeholder 2">
            <a:extLst>
              <a:ext uri="{FF2B5EF4-FFF2-40B4-BE49-F238E27FC236}">
                <a16:creationId xmlns:a16="http://schemas.microsoft.com/office/drawing/2014/main" id="{E3F7F736-439E-4B90-B41B-5ED390958D4E}"/>
              </a:ext>
            </a:extLst>
          </p:cNvPr>
          <p:cNvSpPr>
            <a:spLocks noGrp="1"/>
          </p:cNvSpPr>
          <p:nvPr>
            <p:ph idx="1"/>
          </p:nvPr>
        </p:nvSpPr>
        <p:spPr>
          <a:xfrm>
            <a:off x="234461" y="1512279"/>
            <a:ext cx="5509847" cy="5181598"/>
          </a:xfrm>
        </p:spPr>
        <p:txBody>
          <a:bodyPr>
            <a:normAutofit fontScale="77500" lnSpcReduction="20000"/>
          </a:bodyPr>
          <a:lstStyle/>
          <a:p>
            <a:r>
              <a:rPr lang="en-US" sz="2800" dirty="0"/>
              <a:t>IQ scores in some minority groups (African American, Native American, Hispanic) are up to 15 points lower on average than in white groups.</a:t>
            </a:r>
          </a:p>
          <a:p>
            <a:endParaRPr lang="en-US" sz="2800" dirty="0"/>
          </a:p>
          <a:p>
            <a:r>
              <a:rPr lang="en-US" sz="2800" dirty="0"/>
              <a:t>Why?</a:t>
            </a:r>
          </a:p>
          <a:p>
            <a:pPr lvl="1"/>
            <a:r>
              <a:rPr lang="en-US" sz="2600" b="1" dirty="0"/>
              <a:t>Heritability</a:t>
            </a:r>
            <a:r>
              <a:rPr lang="en-US" sz="2600" dirty="0"/>
              <a:t>: The 1920s argument</a:t>
            </a:r>
            <a:endParaRPr lang="en-US" sz="2600" b="1" dirty="0"/>
          </a:p>
          <a:p>
            <a:pPr lvl="2"/>
            <a:r>
              <a:rPr lang="en-US" sz="2000" dirty="0"/>
              <a:t>“If IQ scores are mostly genetic, and people of color score worse on an IQ test, they must be genetically less intelligent!”</a:t>
            </a:r>
          </a:p>
          <a:p>
            <a:pPr lvl="2"/>
            <a:r>
              <a:rPr lang="en-US" sz="2000" dirty="0"/>
              <a:t>Not a logical argument; correlation is not causation</a:t>
            </a:r>
          </a:p>
          <a:p>
            <a:pPr lvl="2"/>
            <a:endParaRPr lang="en-US" sz="1600" dirty="0"/>
          </a:p>
          <a:p>
            <a:pPr lvl="2"/>
            <a:endParaRPr lang="en-US" sz="1600" dirty="0"/>
          </a:p>
        </p:txBody>
      </p:sp>
      <p:pic>
        <p:nvPicPr>
          <p:cNvPr id="19458" name="Picture 2" descr="A set of five normal distributions showing how IQ scores varies across racial groups. Black individuals have a mean IQ score of 86, Hispanic individuals have a mean IQ scores of 90, other individuals have a mean IQ score os 100, white individuals have a mean IQ score of 105, and Asian individuals have a mean IQ score of 108.">
            <a:extLst>
              <a:ext uri="{FF2B5EF4-FFF2-40B4-BE49-F238E27FC236}">
                <a16:creationId xmlns:a16="http://schemas.microsoft.com/office/drawing/2014/main" id="{0213F99F-BF4D-4305-B3D5-FBA24FA355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4308" y="2084832"/>
            <a:ext cx="6447692" cy="41457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84D35D-D8A8-47C9-4BFE-8E10D2BE4C07}"/>
              </a:ext>
            </a:extLst>
          </p:cNvPr>
          <p:cNvSpPr txBox="1"/>
          <p:nvPr/>
        </p:nvSpPr>
        <p:spPr>
          <a:xfrm>
            <a:off x="8681421" y="6539987"/>
            <a:ext cx="3510579" cy="307777"/>
          </a:xfrm>
          <a:prstGeom prst="rect">
            <a:avLst/>
          </a:prstGeom>
          <a:noFill/>
        </p:spPr>
        <p:txBody>
          <a:bodyPr wrap="square" rtlCol="0">
            <a:spAutoFit/>
          </a:bodyPr>
          <a:lstStyle/>
          <a:p>
            <a:r>
              <a:rPr lang="en-US" sz="1400" dirty="0"/>
              <a:t>Weiss, </a:t>
            </a:r>
            <a:r>
              <a:rPr lang="en-US" sz="1400" dirty="0" err="1"/>
              <a:t>Saklofske</a:t>
            </a:r>
            <a:r>
              <a:rPr lang="en-US" sz="1400" dirty="0"/>
              <a:t>, </a:t>
            </a:r>
            <a:r>
              <a:rPr lang="en-US" sz="1400" dirty="0" err="1"/>
              <a:t>Caolson</a:t>
            </a:r>
            <a:r>
              <a:rPr lang="en-US" sz="1400" dirty="0"/>
              <a:t>, &amp; Raiford, 2010</a:t>
            </a:r>
          </a:p>
        </p:txBody>
      </p:sp>
      <p:sp>
        <p:nvSpPr>
          <p:cNvPr id="8" name="TextBox 7">
            <a:extLst>
              <a:ext uri="{FF2B5EF4-FFF2-40B4-BE49-F238E27FC236}">
                <a16:creationId xmlns:a16="http://schemas.microsoft.com/office/drawing/2014/main" id="{A632E4C8-2A92-1D12-6918-6CCB4993AF0D}"/>
              </a:ext>
            </a:extLst>
          </p:cNvPr>
          <p:cNvSpPr txBox="1"/>
          <p:nvPr/>
        </p:nvSpPr>
        <p:spPr>
          <a:xfrm>
            <a:off x="5981252" y="6123672"/>
            <a:ext cx="5888294" cy="338554"/>
          </a:xfrm>
          <a:prstGeom prst="rect">
            <a:avLst/>
          </a:prstGeom>
          <a:noFill/>
        </p:spPr>
        <p:txBody>
          <a:bodyPr wrap="square" rtlCol="0">
            <a:spAutoFit/>
          </a:bodyPr>
          <a:lstStyle/>
          <a:p>
            <a:pPr algn="ctr"/>
            <a:r>
              <a:rPr lang="en-US" sz="1600" b="1" dirty="0">
                <a:solidFill>
                  <a:srgbClr val="020202"/>
                </a:solidFill>
                <a:latin typeface="Arial" panose="020B0604020202020204" pitchFamily="34" charset="0"/>
                <a:cs typeface="Arial" panose="020B0604020202020204" pitchFamily="34" charset="0"/>
              </a:rPr>
              <a:t>IQ Score</a:t>
            </a:r>
          </a:p>
        </p:txBody>
      </p:sp>
    </p:spTree>
    <p:extLst>
      <p:ext uri="{BB962C8B-B14F-4D97-AF65-F5344CB8AC3E}">
        <p14:creationId xmlns:p14="http://schemas.microsoft.com/office/powerpoint/2010/main" val="24747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BA9A-ACD0-FD3E-4623-FAF09D7BF816}"/>
              </a:ext>
            </a:extLst>
          </p:cNvPr>
          <p:cNvSpPr>
            <a:spLocks noGrp="1"/>
          </p:cNvSpPr>
          <p:nvPr>
            <p:ph type="title"/>
          </p:nvPr>
        </p:nvSpPr>
        <p:spPr/>
        <p:txBody>
          <a:bodyPr/>
          <a:lstStyle/>
          <a:p>
            <a:r>
              <a:rPr lang="en-US" dirty="0"/>
              <a:t>CULTURAL DIFFERENCES IN IQ 2</a:t>
            </a:r>
          </a:p>
        </p:txBody>
      </p:sp>
      <p:sp>
        <p:nvSpPr>
          <p:cNvPr id="3" name="Content Placeholder 2">
            <a:extLst>
              <a:ext uri="{FF2B5EF4-FFF2-40B4-BE49-F238E27FC236}">
                <a16:creationId xmlns:a16="http://schemas.microsoft.com/office/drawing/2014/main" id="{A1330E6A-82B7-54BB-E4E0-0A5AA2056C7F}"/>
              </a:ext>
            </a:extLst>
          </p:cNvPr>
          <p:cNvSpPr>
            <a:spLocks noGrp="1"/>
          </p:cNvSpPr>
          <p:nvPr>
            <p:ph idx="1"/>
          </p:nvPr>
        </p:nvSpPr>
        <p:spPr>
          <a:xfrm>
            <a:off x="712177" y="1499616"/>
            <a:ext cx="10927597" cy="5182538"/>
          </a:xfrm>
        </p:spPr>
        <p:txBody>
          <a:bodyPr>
            <a:normAutofit fontScale="92500"/>
          </a:bodyPr>
          <a:lstStyle/>
          <a:p>
            <a:r>
              <a:rPr lang="en-US" sz="3100" dirty="0"/>
              <a:t>IQ scores in African American, Native American, Hispanic groups are up to 15 points lower than in white groups. Why?</a:t>
            </a:r>
          </a:p>
          <a:p>
            <a:pPr lvl="1">
              <a:buFont typeface="+mj-lt"/>
              <a:buAutoNum type="arabicPeriod" startAt="2"/>
            </a:pPr>
            <a:r>
              <a:rPr lang="en-US" sz="2800" b="1" dirty="0"/>
              <a:t> Environment</a:t>
            </a:r>
            <a:r>
              <a:rPr lang="en-US" sz="2800" dirty="0"/>
              <a:t>: These minority groups have, on average, lower SES, which can result in worse education, childhood malnourishment, etc.</a:t>
            </a:r>
          </a:p>
          <a:p>
            <a:pPr lvl="2"/>
            <a:r>
              <a:rPr lang="en-US" sz="2200" dirty="0"/>
              <a:t>“But what if people of color have a low SES </a:t>
            </a:r>
            <a:r>
              <a:rPr lang="en-US" sz="2200" i="1" dirty="0"/>
              <a:t>because </a:t>
            </a:r>
            <a:r>
              <a:rPr lang="en-US" sz="2200" dirty="0"/>
              <a:t>they have low IQ scores?”</a:t>
            </a:r>
          </a:p>
          <a:p>
            <a:pPr lvl="2"/>
            <a:r>
              <a:rPr lang="en-US" sz="2200" dirty="0"/>
              <a:t>Systematic </a:t>
            </a:r>
            <a:r>
              <a:rPr lang="en-US" sz="2200" b="1" dirty="0"/>
              <a:t>economic discrimination</a:t>
            </a:r>
            <a:r>
              <a:rPr lang="en-US" sz="2200" dirty="0"/>
              <a:t>: People of color, especially African Americans, were denied well-paying jobs, good housing, etc., which directly resulted in a lower SES</a:t>
            </a:r>
          </a:p>
        </p:txBody>
      </p:sp>
    </p:spTree>
    <p:extLst>
      <p:ext uri="{BB962C8B-B14F-4D97-AF65-F5344CB8AC3E}">
        <p14:creationId xmlns:p14="http://schemas.microsoft.com/office/powerpoint/2010/main" val="20371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BA9A-ACD0-FD3E-4623-FAF09D7BF816}"/>
              </a:ext>
            </a:extLst>
          </p:cNvPr>
          <p:cNvSpPr>
            <a:spLocks noGrp="1"/>
          </p:cNvSpPr>
          <p:nvPr>
            <p:ph type="title"/>
          </p:nvPr>
        </p:nvSpPr>
        <p:spPr/>
        <p:txBody>
          <a:bodyPr/>
          <a:lstStyle/>
          <a:p>
            <a:r>
              <a:rPr lang="en-US" dirty="0"/>
              <a:t>CULTURAL DIFFERENCES IN IQ 3</a:t>
            </a:r>
          </a:p>
        </p:txBody>
      </p:sp>
      <p:sp>
        <p:nvSpPr>
          <p:cNvPr id="3" name="Content Placeholder 2">
            <a:extLst>
              <a:ext uri="{FF2B5EF4-FFF2-40B4-BE49-F238E27FC236}">
                <a16:creationId xmlns:a16="http://schemas.microsoft.com/office/drawing/2014/main" id="{A1330E6A-82B7-54BB-E4E0-0A5AA2056C7F}"/>
              </a:ext>
            </a:extLst>
          </p:cNvPr>
          <p:cNvSpPr>
            <a:spLocks noGrp="1"/>
          </p:cNvSpPr>
          <p:nvPr>
            <p:ph idx="1"/>
          </p:nvPr>
        </p:nvSpPr>
        <p:spPr>
          <a:xfrm>
            <a:off x="712177" y="1512278"/>
            <a:ext cx="10851173" cy="4844071"/>
          </a:xfrm>
        </p:spPr>
        <p:txBody>
          <a:bodyPr>
            <a:normAutofit/>
          </a:bodyPr>
          <a:lstStyle/>
          <a:p>
            <a:r>
              <a:rPr lang="en-US" sz="2900" dirty="0">
                <a:solidFill>
                  <a:schemeClr val="bg1">
                    <a:lumMod val="65000"/>
                  </a:schemeClr>
                </a:solidFill>
              </a:rPr>
              <a:t>IQ scores in African American, Native American, Hispanic groups are up to 15 points lower than in white groups. Why?</a:t>
            </a:r>
          </a:p>
          <a:p>
            <a:pPr lvl="1">
              <a:buFont typeface="+mj-lt"/>
              <a:buAutoNum type="arabicPeriod" startAt="3"/>
            </a:pPr>
            <a:r>
              <a:rPr lang="en-US" sz="2600" dirty="0"/>
              <a:t>When people from minority groups use up cognitive resources worrying about reinforcing stereotypes, AKA </a:t>
            </a:r>
            <a:r>
              <a:rPr lang="en-US" sz="2600" b="1" dirty="0"/>
              <a:t>stereotype threat</a:t>
            </a:r>
            <a:endParaRPr lang="en-US" sz="2600" dirty="0"/>
          </a:p>
          <a:p>
            <a:pPr lvl="2"/>
            <a:r>
              <a:rPr lang="en-US" sz="2200" dirty="0"/>
              <a:t>If you have fewer resources to answer test questions, your test scores are worse</a:t>
            </a:r>
          </a:p>
          <a:p>
            <a:pPr lvl="1">
              <a:buAutoNum type="arabicPeriod" startAt="3"/>
            </a:pPr>
            <a:r>
              <a:rPr lang="en-US" sz="2600" b="1" dirty="0"/>
              <a:t>Intentionally…?</a:t>
            </a:r>
          </a:p>
        </p:txBody>
      </p:sp>
    </p:spTree>
    <p:extLst>
      <p:ext uri="{BB962C8B-B14F-4D97-AF65-F5344CB8AC3E}">
        <p14:creationId xmlns:p14="http://schemas.microsoft.com/office/powerpoint/2010/main" val="230222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A159-DDC7-4FA2-AEE3-D0D3CCB24B73}"/>
              </a:ext>
            </a:extLst>
          </p:cNvPr>
          <p:cNvSpPr>
            <a:spLocks noGrp="1"/>
          </p:cNvSpPr>
          <p:nvPr>
            <p:ph type="title"/>
          </p:nvPr>
        </p:nvSpPr>
        <p:spPr/>
        <p:txBody>
          <a:bodyPr/>
          <a:lstStyle/>
          <a:p>
            <a:r>
              <a:rPr lang="en-US" dirty="0"/>
              <a:t>LANGUAGE</a:t>
            </a:r>
          </a:p>
        </p:txBody>
      </p:sp>
      <p:sp>
        <p:nvSpPr>
          <p:cNvPr id="3" name="Content Placeholder 2">
            <a:extLst>
              <a:ext uri="{FF2B5EF4-FFF2-40B4-BE49-F238E27FC236}">
                <a16:creationId xmlns:a16="http://schemas.microsoft.com/office/drawing/2014/main" id="{D8DDDF4C-1C3A-48D5-90F5-73FAB0D6A013}"/>
              </a:ext>
            </a:extLst>
          </p:cNvPr>
          <p:cNvSpPr>
            <a:spLocks noGrp="1"/>
          </p:cNvSpPr>
          <p:nvPr>
            <p:ph idx="1"/>
          </p:nvPr>
        </p:nvSpPr>
        <p:spPr/>
        <p:txBody>
          <a:bodyPr>
            <a:normAutofit lnSpcReduction="10000"/>
          </a:bodyPr>
          <a:lstStyle/>
          <a:p>
            <a:r>
              <a:rPr lang="en-US" b="1" dirty="0"/>
              <a:t>Definition</a:t>
            </a:r>
            <a:r>
              <a:rPr lang="en-US" dirty="0"/>
              <a:t>: a system to turn thoughts into meaningful communication</a:t>
            </a:r>
            <a:br>
              <a:rPr lang="en-US" dirty="0"/>
            </a:br>
            <a:endParaRPr lang="en-US" dirty="0"/>
          </a:p>
          <a:p>
            <a:r>
              <a:rPr lang="en-US" dirty="0"/>
              <a:t>Language evolved about 100,000 years ago</a:t>
            </a:r>
            <a:br>
              <a:rPr lang="en-US" dirty="0"/>
            </a:br>
            <a:endParaRPr lang="en-US" dirty="0"/>
          </a:p>
          <a:p>
            <a:r>
              <a:rPr lang="en-US" b="1" dirty="0"/>
              <a:t>Fun fact</a:t>
            </a:r>
            <a:r>
              <a:rPr lang="en-US" dirty="0"/>
              <a:t>: this text is a language!</a:t>
            </a:r>
            <a:endParaRPr lang="en-US" b="1" dirty="0"/>
          </a:p>
          <a:p>
            <a:endParaRPr lang="en-US" b="1" dirty="0"/>
          </a:p>
        </p:txBody>
      </p:sp>
    </p:spTree>
    <p:extLst>
      <p:ext uri="{BB962C8B-B14F-4D97-AF65-F5344CB8AC3E}">
        <p14:creationId xmlns:p14="http://schemas.microsoft.com/office/powerpoint/2010/main" val="556441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4292" y="0"/>
            <a:ext cx="992293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Questions from a WWI era IQ test</a:t>
            </a:r>
          </a:p>
        </p:txBody>
      </p:sp>
      <p:sp>
        <p:nvSpPr>
          <p:cNvPr id="3" name="Content Placeholder 2">
            <a:extLst>
              <a:ext uri="{FF2B5EF4-FFF2-40B4-BE49-F238E27FC236}">
                <a16:creationId xmlns:a16="http://schemas.microsoft.com/office/drawing/2014/main" id="{3BC22260-50B1-4C59-9D53-6A1152873A48}"/>
              </a:ext>
            </a:extLst>
          </p:cNvPr>
          <p:cNvSpPr>
            <a:spLocks noGrp="1"/>
          </p:cNvSpPr>
          <p:nvPr>
            <p:ph idx="1"/>
          </p:nvPr>
        </p:nvSpPr>
        <p:spPr>
          <a:xfrm>
            <a:off x="838200" y="461665"/>
            <a:ext cx="10515600" cy="6518031"/>
          </a:xfrm>
        </p:spPr>
        <p:txBody>
          <a:bodyPr numCol="2">
            <a:normAutofit fontScale="85000" lnSpcReduction="20000"/>
          </a:bodyPr>
          <a:lstStyle/>
          <a:p>
            <a:pPr marL="514350" lvl="0" indent="-514350">
              <a:buFont typeface="+mj-lt"/>
              <a:buAutoNum type="arabicPeriod"/>
            </a:pPr>
            <a:r>
              <a:rPr lang="en-US" sz="1800" dirty="0"/>
              <a:t>Bell Durham is the name of a </a:t>
            </a:r>
            <a:endParaRPr lang="en-US" sz="1600" dirty="0"/>
          </a:p>
          <a:p>
            <a:pPr marL="914400" lvl="1" indent="-284163">
              <a:buFont typeface="+mj-lt"/>
              <a:buAutoNum type="alphaLcParenR"/>
            </a:pPr>
            <a:r>
              <a:rPr lang="en-US" sz="1600" dirty="0"/>
              <a:t>Chewing gum</a:t>
            </a:r>
            <a:endParaRPr lang="en-US" sz="1400" dirty="0"/>
          </a:p>
          <a:p>
            <a:pPr marL="914400" lvl="1" indent="-284163">
              <a:buFont typeface="+mj-lt"/>
              <a:buAutoNum type="alphaLcParenR"/>
            </a:pPr>
            <a:r>
              <a:rPr lang="en-US" sz="1600" dirty="0"/>
              <a:t>Aluminum ware</a:t>
            </a:r>
            <a:endParaRPr lang="en-US" sz="1400" dirty="0"/>
          </a:p>
          <a:p>
            <a:pPr marL="914400" lvl="1" indent="-284163">
              <a:buFont typeface="+mj-lt"/>
              <a:buAutoNum type="alphaLcParenR"/>
            </a:pPr>
            <a:r>
              <a:rPr lang="en-US" sz="1600" dirty="0"/>
              <a:t>Tobacco </a:t>
            </a:r>
            <a:endParaRPr lang="en-US" sz="1400" dirty="0"/>
          </a:p>
          <a:p>
            <a:pPr marL="914400" lvl="1" indent="-284163">
              <a:buFont typeface="+mj-lt"/>
              <a:buAutoNum type="alphaLcParenR"/>
            </a:pPr>
            <a:r>
              <a:rPr lang="en-US" sz="1600" dirty="0"/>
              <a:t>Clothing</a:t>
            </a:r>
            <a:endParaRPr lang="en-US" sz="3200" dirty="0"/>
          </a:p>
          <a:p>
            <a:pPr marL="514350" lvl="0" indent="-514350">
              <a:buFont typeface="+mj-lt"/>
              <a:buAutoNum type="arabicPeriod"/>
            </a:pPr>
            <a:r>
              <a:rPr lang="en-US" sz="1800" dirty="0"/>
              <a:t>Seven-up is played with</a:t>
            </a:r>
            <a:endParaRPr lang="en-US" sz="1600" dirty="0"/>
          </a:p>
          <a:p>
            <a:pPr marL="1087437" lvl="1" indent="-457200">
              <a:buFont typeface="+mj-lt"/>
              <a:buAutoNum type="alphaLcParenR"/>
            </a:pPr>
            <a:r>
              <a:rPr lang="en-US" sz="1600" dirty="0"/>
              <a:t>Rackets</a:t>
            </a:r>
            <a:endParaRPr lang="en-US" sz="1400" dirty="0"/>
          </a:p>
          <a:p>
            <a:pPr marL="1087437" lvl="1" indent="-457200">
              <a:buFont typeface="+mj-lt"/>
              <a:buAutoNum type="alphaLcParenR"/>
            </a:pPr>
            <a:r>
              <a:rPr lang="en-US" sz="1600" dirty="0"/>
              <a:t>Cards</a:t>
            </a:r>
            <a:endParaRPr lang="en-US" sz="1400" dirty="0"/>
          </a:p>
          <a:p>
            <a:pPr marL="1087437" lvl="1" indent="-457200">
              <a:buFont typeface="+mj-lt"/>
              <a:buAutoNum type="alphaLcParenR"/>
            </a:pPr>
            <a:r>
              <a:rPr lang="en-US" sz="1600" dirty="0"/>
              <a:t>Pins</a:t>
            </a:r>
            <a:endParaRPr lang="en-US" sz="1400" dirty="0"/>
          </a:p>
          <a:p>
            <a:pPr marL="1087437" lvl="1" indent="-457200">
              <a:buFont typeface="+mj-lt"/>
              <a:buAutoNum type="alphaLcParenR"/>
            </a:pPr>
            <a:r>
              <a:rPr lang="en-US" sz="1600" dirty="0"/>
              <a:t>Dice</a:t>
            </a:r>
            <a:endParaRPr lang="en-US" sz="3200" dirty="0"/>
          </a:p>
          <a:p>
            <a:pPr marL="514350" lvl="0" indent="-514350">
              <a:buFont typeface="+mj-lt"/>
              <a:buAutoNum type="arabicPeriod"/>
            </a:pPr>
            <a:r>
              <a:rPr lang="en-US" sz="1800" dirty="0"/>
              <a:t>The Merino is a kind of</a:t>
            </a:r>
            <a:endParaRPr lang="en-US" sz="1600" dirty="0"/>
          </a:p>
          <a:p>
            <a:pPr marL="1087437" lvl="1" indent="-457200">
              <a:buFont typeface="+mj-lt"/>
              <a:buAutoNum type="alphaLcParenR"/>
            </a:pPr>
            <a:r>
              <a:rPr lang="en-US" sz="1600" dirty="0"/>
              <a:t>Horse</a:t>
            </a:r>
            <a:endParaRPr lang="en-US" sz="1400" dirty="0"/>
          </a:p>
          <a:p>
            <a:pPr marL="1087437" lvl="1" indent="-457200">
              <a:buFont typeface="+mj-lt"/>
              <a:buAutoNum type="alphaLcParenR"/>
            </a:pPr>
            <a:r>
              <a:rPr lang="en-US" sz="1600" dirty="0"/>
              <a:t>Sheep </a:t>
            </a:r>
            <a:endParaRPr lang="en-US" sz="1400" dirty="0"/>
          </a:p>
          <a:p>
            <a:pPr marL="1087437" lvl="1" indent="-457200">
              <a:buFont typeface="+mj-lt"/>
              <a:buAutoNum type="alphaLcParenR"/>
            </a:pPr>
            <a:r>
              <a:rPr lang="en-US" sz="1600" dirty="0"/>
              <a:t>Goat</a:t>
            </a:r>
            <a:endParaRPr lang="en-US" sz="1400" dirty="0"/>
          </a:p>
          <a:p>
            <a:pPr marL="1087437" lvl="1" indent="-457200">
              <a:buFont typeface="+mj-lt"/>
              <a:buAutoNum type="alphaLcParenR"/>
            </a:pPr>
            <a:r>
              <a:rPr lang="en-US" sz="1600" dirty="0"/>
              <a:t>Cow</a:t>
            </a:r>
            <a:endParaRPr lang="en-US" sz="3200" dirty="0"/>
          </a:p>
          <a:p>
            <a:pPr marL="514350" lvl="0" indent="-514350">
              <a:buFont typeface="+mj-lt"/>
              <a:buAutoNum type="arabicPeriod"/>
            </a:pPr>
            <a:r>
              <a:rPr lang="en-US" sz="1800" dirty="0"/>
              <a:t>The most prominent industry in Minneapolis is</a:t>
            </a:r>
            <a:endParaRPr lang="en-US" sz="1600" dirty="0"/>
          </a:p>
          <a:p>
            <a:pPr marL="1087437" lvl="1" indent="-457200">
              <a:buFont typeface="+mj-lt"/>
              <a:buAutoNum type="alphaLcParenR"/>
            </a:pPr>
            <a:r>
              <a:rPr lang="en-US" sz="1600" dirty="0"/>
              <a:t>Flour</a:t>
            </a:r>
            <a:endParaRPr lang="en-US" sz="1400" dirty="0"/>
          </a:p>
          <a:p>
            <a:pPr marL="1087437" lvl="1" indent="-457200">
              <a:buFont typeface="+mj-lt"/>
              <a:buAutoNum type="alphaLcParenR"/>
            </a:pPr>
            <a:r>
              <a:rPr lang="en-US" sz="1600" dirty="0"/>
              <a:t>Packing </a:t>
            </a:r>
            <a:endParaRPr lang="en-US" sz="1400" dirty="0"/>
          </a:p>
          <a:p>
            <a:pPr marL="1087437" lvl="1" indent="-457200">
              <a:buFont typeface="+mj-lt"/>
              <a:buAutoNum type="alphaLcParenR"/>
            </a:pPr>
            <a:r>
              <a:rPr lang="en-US" sz="1600" dirty="0"/>
              <a:t>Automobiles</a:t>
            </a:r>
            <a:endParaRPr lang="en-US" sz="1400" dirty="0"/>
          </a:p>
          <a:p>
            <a:pPr marL="1087437" lvl="1" indent="-457200">
              <a:buFont typeface="+mj-lt"/>
              <a:buAutoNum type="alphaLcParenR"/>
            </a:pPr>
            <a:r>
              <a:rPr lang="en-US" sz="1600" dirty="0"/>
              <a:t>Brewing </a:t>
            </a:r>
            <a:endParaRPr lang="en-US" sz="3200" dirty="0"/>
          </a:p>
          <a:p>
            <a:pPr marL="514350" lvl="0" indent="-514350">
              <a:buFont typeface="+mj-lt"/>
              <a:buAutoNum type="arabicPeriod" startAt="5"/>
            </a:pPr>
            <a:r>
              <a:rPr lang="en-US" sz="1800" dirty="0"/>
              <a:t>Garnets are usually</a:t>
            </a:r>
            <a:endParaRPr lang="en-US" sz="1600" dirty="0"/>
          </a:p>
          <a:p>
            <a:pPr marL="1087437" lvl="1" indent="-457200">
              <a:buFont typeface="+mj-lt"/>
              <a:buAutoNum type="alphaLcParenR"/>
            </a:pPr>
            <a:r>
              <a:rPr lang="en-US" sz="1600" dirty="0"/>
              <a:t>Yellow</a:t>
            </a:r>
            <a:endParaRPr lang="en-US" sz="1400" dirty="0"/>
          </a:p>
          <a:p>
            <a:pPr marL="1087437" lvl="1" indent="-457200">
              <a:buFont typeface="+mj-lt"/>
              <a:buAutoNum type="alphaLcParenR"/>
            </a:pPr>
            <a:r>
              <a:rPr lang="en-US" sz="1600" dirty="0"/>
              <a:t>Blue</a:t>
            </a:r>
            <a:endParaRPr lang="en-US" sz="1400" dirty="0"/>
          </a:p>
          <a:p>
            <a:pPr marL="1087437" lvl="1" indent="-457200">
              <a:buFont typeface="+mj-lt"/>
              <a:buAutoNum type="alphaLcParenR"/>
            </a:pPr>
            <a:r>
              <a:rPr lang="en-US" sz="1600" dirty="0"/>
              <a:t>Green</a:t>
            </a:r>
            <a:endParaRPr lang="en-US" sz="1400" dirty="0"/>
          </a:p>
          <a:p>
            <a:pPr marL="1087437" lvl="1" indent="-457200">
              <a:buFont typeface="+mj-lt"/>
              <a:buAutoNum type="alphaLcParenR"/>
            </a:pPr>
            <a:r>
              <a:rPr lang="en-US" sz="1600" dirty="0"/>
              <a:t>Red</a:t>
            </a:r>
            <a:endParaRPr lang="en-US" sz="3200" dirty="0"/>
          </a:p>
          <a:p>
            <a:pPr marL="514350" lvl="0" indent="-514350">
              <a:buFont typeface="+mj-lt"/>
              <a:buAutoNum type="arabicPeriod" startAt="6"/>
            </a:pPr>
            <a:r>
              <a:rPr lang="en-US" sz="1800" dirty="0"/>
              <a:t>George Ade is famous as a </a:t>
            </a:r>
            <a:endParaRPr lang="en-US" sz="1600" dirty="0"/>
          </a:p>
          <a:p>
            <a:pPr marL="1087437" lvl="1" indent="-457200">
              <a:buFont typeface="+mj-lt"/>
              <a:buAutoNum type="alphaLcParenR"/>
            </a:pPr>
            <a:r>
              <a:rPr lang="en-US" sz="1600" dirty="0"/>
              <a:t>Baseball player</a:t>
            </a:r>
            <a:endParaRPr lang="en-US" sz="1400" dirty="0"/>
          </a:p>
          <a:p>
            <a:pPr marL="1087437" lvl="1" indent="-457200">
              <a:buFont typeface="+mj-lt"/>
              <a:buAutoNum type="alphaLcParenR"/>
            </a:pPr>
            <a:r>
              <a:rPr lang="en-US" sz="1600" dirty="0"/>
              <a:t>Comic artist</a:t>
            </a:r>
            <a:endParaRPr lang="en-US" sz="1400" dirty="0"/>
          </a:p>
          <a:p>
            <a:pPr marL="1087437" lvl="1" indent="-457200">
              <a:buFont typeface="+mj-lt"/>
              <a:buAutoNum type="alphaLcParenR"/>
            </a:pPr>
            <a:r>
              <a:rPr lang="en-US" sz="1600" dirty="0"/>
              <a:t>Actor</a:t>
            </a:r>
            <a:endParaRPr lang="en-US" sz="1400" dirty="0"/>
          </a:p>
          <a:p>
            <a:pPr marL="1087437" lvl="1" indent="-457200">
              <a:buFont typeface="+mj-lt"/>
              <a:buAutoNum type="alphaLcParenR"/>
            </a:pPr>
            <a:r>
              <a:rPr lang="en-US" sz="1600" dirty="0"/>
              <a:t>Author</a:t>
            </a:r>
            <a:endParaRPr lang="en-US" sz="3200" dirty="0"/>
          </a:p>
          <a:p>
            <a:pPr marL="514350" lvl="0" indent="-514350">
              <a:buFont typeface="+mj-lt"/>
              <a:buAutoNum type="arabicPeriod" startAt="7"/>
            </a:pPr>
            <a:r>
              <a:rPr lang="en-US" sz="1800" dirty="0"/>
              <a:t>The </a:t>
            </a:r>
            <a:r>
              <a:rPr lang="en-US" sz="1800" dirty="0" err="1"/>
              <a:t>Orpington</a:t>
            </a:r>
            <a:r>
              <a:rPr lang="en-US" sz="1800" dirty="0"/>
              <a:t> is a kind of </a:t>
            </a:r>
            <a:endParaRPr lang="en-US" sz="1600" dirty="0"/>
          </a:p>
          <a:p>
            <a:pPr marL="1087437" lvl="1" indent="-457200">
              <a:buFont typeface="+mj-lt"/>
              <a:buAutoNum type="alphaLcParenR"/>
            </a:pPr>
            <a:r>
              <a:rPr lang="en-US" sz="1600" dirty="0"/>
              <a:t>Fowl</a:t>
            </a:r>
            <a:endParaRPr lang="en-US" sz="1400" dirty="0"/>
          </a:p>
          <a:p>
            <a:pPr marL="1087437" lvl="1" indent="-457200">
              <a:buFont typeface="+mj-lt"/>
              <a:buAutoNum type="alphaLcParenR"/>
            </a:pPr>
            <a:r>
              <a:rPr lang="en-US" sz="1600" dirty="0"/>
              <a:t>Horse</a:t>
            </a:r>
            <a:endParaRPr lang="en-US" sz="1400" dirty="0"/>
          </a:p>
          <a:p>
            <a:pPr marL="1087437" lvl="1" indent="-457200">
              <a:buFont typeface="+mj-lt"/>
              <a:buAutoNum type="alphaLcParenR"/>
            </a:pPr>
            <a:r>
              <a:rPr lang="en-US" sz="1600" dirty="0"/>
              <a:t>Granite</a:t>
            </a:r>
            <a:endParaRPr lang="en-US" sz="1400" dirty="0"/>
          </a:p>
          <a:p>
            <a:pPr marL="1087437" lvl="1" indent="-457200">
              <a:buFont typeface="+mj-lt"/>
              <a:buAutoNum type="alphaLcParenR"/>
            </a:pPr>
            <a:r>
              <a:rPr lang="en-US" sz="1600" dirty="0"/>
              <a:t>Cattle </a:t>
            </a:r>
            <a:endParaRPr lang="en-US" sz="1400" dirty="0"/>
          </a:p>
          <a:p>
            <a:endParaRPr lang="en-US" sz="1600" dirty="0"/>
          </a:p>
        </p:txBody>
      </p:sp>
      <p:pic>
        <p:nvPicPr>
          <p:cNvPr id="4" name="Picture 10" descr="Clip art of raised hands">
            <a:extLst>
              <a:ext uri="{FF2B5EF4-FFF2-40B4-BE49-F238E27FC236}">
                <a16:creationId xmlns:a16="http://schemas.microsoft.com/office/drawing/2014/main" id="{1BA22400-F8C5-A9C1-E19E-6C19016C8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823" y="4947138"/>
            <a:ext cx="2074081" cy="19108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7C8F6A-3925-4064-8E4D-E9DC6F2D9891}"/>
              </a:ext>
            </a:extLst>
          </p:cNvPr>
          <p:cNvSpPr txBox="1"/>
          <p:nvPr/>
        </p:nvSpPr>
        <p:spPr>
          <a:xfrm>
            <a:off x="9598429" y="4547028"/>
            <a:ext cx="1684868" cy="400110"/>
          </a:xfrm>
          <a:prstGeom prst="rect">
            <a:avLst/>
          </a:prstGeom>
          <a:noFill/>
        </p:spPr>
        <p:txBody>
          <a:bodyPr wrap="square" rtlCol="0">
            <a:spAutoFit/>
          </a:bodyPr>
          <a:lstStyle/>
          <a:p>
            <a:r>
              <a:rPr lang="en-US" sz="2000" b="1" i="1" dirty="0">
                <a:latin typeface="Roboto" panose="02000000000000000000" pitchFamily="2" charset="0"/>
                <a:ea typeface="Roboto" panose="02000000000000000000" pitchFamily="2" charset="0"/>
                <a:cs typeface="Roboto" panose="02000000000000000000" pitchFamily="2" charset="0"/>
              </a:rPr>
              <a:t>participation</a:t>
            </a:r>
          </a:p>
        </p:txBody>
      </p:sp>
    </p:spTree>
    <p:extLst>
      <p:ext uri="{BB962C8B-B14F-4D97-AF65-F5344CB8AC3E}">
        <p14:creationId xmlns:p14="http://schemas.microsoft.com/office/powerpoint/2010/main" val="14394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89F529C-EE87-586E-F4CF-1210EB55CD94}"/>
              </a:ext>
            </a:extLst>
          </p:cNvPr>
          <p:cNvSpPr txBox="1">
            <a:spLocks noGrp="1"/>
          </p:cNvSpPr>
          <p:nvPr>
            <p:ph type="title"/>
          </p:nvPr>
        </p:nvSpPr>
        <p:spPr>
          <a:xfrm>
            <a:off x="3044292" y="0"/>
            <a:ext cx="992293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80000"/>
              </a:lnSpc>
              <a:spcBef>
                <a:spcPct val="0"/>
              </a:spcBef>
              <a:buNone/>
              <a:defRPr sz="6500" kern="1200" cap="all" spc="100" baseline="0">
                <a:solidFill>
                  <a:schemeClr val="tx1">
                    <a:lumMod val="95000"/>
                    <a:lumOff val="5000"/>
                  </a:schemeClr>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Answers from a WWI era IQ test</a:t>
            </a:r>
          </a:p>
        </p:txBody>
      </p:sp>
      <p:sp>
        <p:nvSpPr>
          <p:cNvPr id="3" name="Content Placeholder 2">
            <a:extLst>
              <a:ext uri="{FF2B5EF4-FFF2-40B4-BE49-F238E27FC236}">
                <a16:creationId xmlns:a16="http://schemas.microsoft.com/office/drawing/2014/main" id="{3BC22260-50B1-4C59-9D53-6A1152873A48}"/>
              </a:ext>
            </a:extLst>
          </p:cNvPr>
          <p:cNvSpPr>
            <a:spLocks noGrp="1"/>
          </p:cNvSpPr>
          <p:nvPr>
            <p:ph idx="1"/>
          </p:nvPr>
        </p:nvSpPr>
        <p:spPr>
          <a:xfrm>
            <a:off x="858715" y="461665"/>
            <a:ext cx="10474569" cy="6483153"/>
          </a:xfrm>
        </p:spPr>
        <p:txBody>
          <a:bodyPr numCol="2">
            <a:normAutofit fontScale="85000" lnSpcReduction="20000"/>
          </a:bodyPr>
          <a:lstStyle/>
          <a:p>
            <a:pPr marL="514350" lvl="0" indent="-514350">
              <a:buFont typeface="+mj-lt"/>
              <a:buAutoNum type="arabicPeriod"/>
            </a:pPr>
            <a:r>
              <a:rPr lang="en-US" sz="1800" dirty="0"/>
              <a:t>Bell Durham is the name of a </a:t>
            </a:r>
            <a:endParaRPr lang="en-US" sz="1600" dirty="0"/>
          </a:p>
          <a:p>
            <a:pPr marL="914400" lvl="1" indent="-284163">
              <a:buFont typeface="+mj-lt"/>
              <a:buAutoNum type="alphaLcParenR"/>
            </a:pPr>
            <a:r>
              <a:rPr lang="en-US" sz="1600" dirty="0"/>
              <a:t>Chewing gum</a:t>
            </a:r>
            <a:endParaRPr lang="en-US" sz="1400" dirty="0"/>
          </a:p>
          <a:p>
            <a:pPr marL="914400" lvl="1" indent="-284163">
              <a:buFont typeface="+mj-lt"/>
              <a:buAutoNum type="alphaLcParenR"/>
            </a:pPr>
            <a:r>
              <a:rPr lang="en-US" sz="1600" dirty="0"/>
              <a:t>Aluminum ware</a:t>
            </a:r>
            <a:endParaRPr lang="en-US" sz="1400" dirty="0"/>
          </a:p>
          <a:p>
            <a:pPr marL="914400" lvl="1" indent="-284163">
              <a:buFont typeface="+mj-lt"/>
              <a:buAutoNum type="alphaLcParenR"/>
            </a:pPr>
            <a:r>
              <a:rPr lang="en-US" sz="1600" dirty="0"/>
              <a:t>Tobacco </a:t>
            </a:r>
            <a:endParaRPr lang="en-US" sz="1400" dirty="0"/>
          </a:p>
          <a:p>
            <a:pPr marL="914400" lvl="1" indent="-284163">
              <a:buFont typeface="+mj-lt"/>
              <a:buAutoNum type="alphaLcParenR"/>
            </a:pPr>
            <a:r>
              <a:rPr lang="en-US" sz="1600" dirty="0"/>
              <a:t>Clothing</a:t>
            </a:r>
            <a:endParaRPr lang="en-US" sz="3200" dirty="0"/>
          </a:p>
          <a:p>
            <a:pPr marL="514350" lvl="0" indent="-514350">
              <a:buFont typeface="+mj-lt"/>
              <a:buAutoNum type="arabicPeriod"/>
            </a:pPr>
            <a:r>
              <a:rPr lang="en-US" sz="1800" dirty="0"/>
              <a:t>Seven-up is played with</a:t>
            </a:r>
            <a:endParaRPr lang="en-US" sz="1600" dirty="0"/>
          </a:p>
          <a:p>
            <a:pPr marL="1087437" lvl="1" indent="-457200">
              <a:buFont typeface="+mj-lt"/>
              <a:buAutoNum type="alphaLcParenR"/>
            </a:pPr>
            <a:r>
              <a:rPr lang="en-US" sz="1600" dirty="0"/>
              <a:t>Rackets</a:t>
            </a:r>
            <a:endParaRPr lang="en-US" sz="1400" dirty="0"/>
          </a:p>
          <a:p>
            <a:pPr marL="1087437" lvl="1" indent="-457200">
              <a:buFont typeface="+mj-lt"/>
              <a:buAutoNum type="alphaLcParenR"/>
            </a:pPr>
            <a:r>
              <a:rPr lang="en-US" sz="1600" dirty="0"/>
              <a:t>Cards</a:t>
            </a:r>
            <a:endParaRPr lang="en-US" sz="1400" dirty="0"/>
          </a:p>
          <a:p>
            <a:pPr marL="1087437" lvl="1" indent="-457200">
              <a:buFont typeface="+mj-lt"/>
              <a:buAutoNum type="alphaLcParenR"/>
            </a:pPr>
            <a:r>
              <a:rPr lang="en-US" sz="1600" dirty="0"/>
              <a:t>Pins</a:t>
            </a:r>
            <a:endParaRPr lang="en-US" sz="1400" dirty="0"/>
          </a:p>
          <a:p>
            <a:pPr marL="1087437" lvl="1" indent="-457200">
              <a:buFont typeface="+mj-lt"/>
              <a:buAutoNum type="alphaLcParenR"/>
            </a:pPr>
            <a:r>
              <a:rPr lang="en-US" sz="1600" dirty="0"/>
              <a:t>Dice</a:t>
            </a:r>
            <a:endParaRPr lang="en-US" sz="3200" dirty="0"/>
          </a:p>
          <a:p>
            <a:pPr marL="514350" lvl="0" indent="-514350">
              <a:buFont typeface="+mj-lt"/>
              <a:buAutoNum type="arabicPeriod"/>
            </a:pPr>
            <a:r>
              <a:rPr lang="en-US" sz="1800" dirty="0"/>
              <a:t>The Merino is a kind of</a:t>
            </a:r>
            <a:endParaRPr lang="en-US" sz="1600" dirty="0"/>
          </a:p>
          <a:p>
            <a:pPr marL="1087437" lvl="1" indent="-457200">
              <a:buFont typeface="+mj-lt"/>
              <a:buAutoNum type="alphaLcParenR"/>
            </a:pPr>
            <a:r>
              <a:rPr lang="en-US" sz="1600" dirty="0"/>
              <a:t>Horse</a:t>
            </a:r>
            <a:endParaRPr lang="en-US" sz="1400" dirty="0"/>
          </a:p>
          <a:p>
            <a:pPr marL="1087437" lvl="1" indent="-457200">
              <a:buFont typeface="+mj-lt"/>
              <a:buAutoNum type="alphaLcParenR"/>
            </a:pPr>
            <a:r>
              <a:rPr lang="en-US" sz="1600" dirty="0"/>
              <a:t>Sheep </a:t>
            </a:r>
            <a:endParaRPr lang="en-US" sz="1400" dirty="0"/>
          </a:p>
          <a:p>
            <a:pPr marL="1087437" lvl="1" indent="-457200">
              <a:buFont typeface="+mj-lt"/>
              <a:buAutoNum type="alphaLcParenR"/>
            </a:pPr>
            <a:r>
              <a:rPr lang="en-US" sz="1600" dirty="0"/>
              <a:t>Goat</a:t>
            </a:r>
            <a:endParaRPr lang="en-US" sz="1400" dirty="0"/>
          </a:p>
          <a:p>
            <a:pPr marL="1087437" lvl="1" indent="-457200">
              <a:buFont typeface="+mj-lt"/>
              <a:buAutoNum type="alphaLcParenR"/>
            </a:pPr>
            <a:r>
              <a:rPr lang="en-US" sz="1600" dirty="0"/>
              <a:t>Cow</a:t>
            </a:r>
            <a:endParaRPr lang="en-US" sz="3200" dirty="0"/>
          </a:p>
          <a:p>
            <a:pPr marL="514350" lvl="0" indent="-514350">
              <a:buFont typeface="+mj-lt"/>
              <a:buAutoNum type="arabicPeriod"/>
            </a:pPr>
            <a:r>
              <a:rPr lang="en-US" sz="1800" dirty="0"/>
              <a:t>The most prominent industry in Minneapolis is</a:t>
            </a:r>
            <a:endParaRPr lang="en-US" sz="1600" dirty="0"/>
          </a:p>
          <a:p>
            <a:pPr marL="1087437" lvl="1" indent="-457200">
              <a:buFont typeface="+mj-lt"/>
              <a:buAutoNum type="alphaLcParenR"/>
            </a:pPr>
            <a:r>
              <a:rPr lang="en-US" sz="1600" dirty="0"/>
              <a:t>Flour</a:t>
            </a:r>
            <a:endParaRPr lang="en-US" sz="1400" dirty="0"/>
          </a:p>
          <a:p>
            <a:pPr marL="1087437" lvl="1" indent="-457200">
              <a:buFont typeface="+mj-lt"/>
              <a:buAutoNum type="alphaLcParenR"/>
            </a:pPr>
            <a:r>
              <a:rPr lang="en-US" sz="1600" dirty="0"/>
              <a:t>Packing </a:t>
            </a:r>
            <a:endParaRPr lang="en-US" sz="1400" dirty="0"/>
          </a:p>
          <a:p>
            <a:pPr marL="1087437" lvl="1" indent="-457200">
              <a:buFont typeface="+mj-lt"/>
              <a:buAutoNum type="alphaLcParenR"/>
            </a:pPr>
            <a:r>
              <a:rPr lang="en-US" sz="1600" dirty="0"/>
              <a:t>Automobiles</a:t>
            </a:r>
            <a:endParaRPr lang="en-US" sz="1400" dirty="0"/>
          </a:p>
          <a:p>
            <a:pPr marL="1087437" lvl="1" indent="-457200">
              <a:buFont typeface="+mj-lt"/>
              <a:buAutoNum type="alphaLcParenR"/>
            </a:pPr>
            <a:r>
              <a:rPr lang="en-US" sz="1600" dirty="0"/>
              <a:t>Brewing </a:t>
            </a:r>
            <a:endParaRPr lang="en-US" sz="3200" dirty="0"/>
          </a:p>
          <a:p>
            <a:pPr marL="514350" lvl="0" indent="-514350">
              <a:buFont typeface="+mj-lt"/>
              <a:buAutoNum type="arabicPeriod" startAt="5"/>
            </a:pPr>
            <a:r>
              <a:rPr lang="en-US" sz="1800" dirty="0"/>
              <a:t>Garnets are usually</a:t>
            </a:r>
            <a:endParaRPr lang="en-US" sz="1600" dirty="0"/>
          </a:p>
          <a:p>
            <a:pPr marL="1087437" lvl="1" indent="-457200">
              <a:buFont typeface="+mj-lt"/>
              <a:buAutoNum type="alphaLcParenR"/>
            </a:pPr>
            <a:r>
              <a:rPr lang="en-US" sz="1600" dirty="0"/>
              <a:t>Yellow</a:t>
            </a:r>
            <a:endParaRPr lang="en-US" sz="1400" dirty="0"/>
          </a:p>
          <a:p>
            <a:pPr marL="1087437" lvl="1" indent="-457200">
              <a:buFont typeface="+mj-lt"/>
              <a:buAutoNum type="alphaLcParenR"/>
            </a:pPr>
            <a:r>
              <a:rPr lang="en-US" sz="1600" dirty="0"/>
              <a:t>Blue</a:t>
            </a:r>
            <a:endParaRPr lang="en-US" sz="1400" dirty="0"/>
          </a:p>
          <a:p>
            <a:pPr marL="1087437" lvl="1" indent="-457200">
              <a:buFont typeface="+mj-lt"/>
              <a:buAutoNum type="alphaLcParenR"/>
            </a:pPr>
            <a:r>
              <a:rPr lang="en-US" sz="1600" dirty="0"/>
              <a:t>Green</a:t>
            </a:r>
            <a:endParaRPr lang="en-US" sz="1400" dirty="0"/>
          </a:p>
          <a:p>
            <a:pPr marL="1087437" lvl="1" indent="-457200">
              <a:buFont typeface="+mj-lt"/>
              <a:buAutoNum type="alphaLcParenR"/>
            </a:pPr>
            <a:r>
              <a:rPr lang="en-US" sz="1600" dirty="0"/>
              <a:t>Red</a:t>
            </a:r>
            <a:endParaRPr lang="en-US" sz="3200" dirty="0"/>
          </a:p>
          <a:p>
            <a:pPr marL="514350" lvl="0" indent="-514350">
              <a:buFont typeface="+mj-lt"/>
              <a:buAutoNum type="arabicPeriod" startAt="6"/>
            </a:pPr>
            <a:r>
              <a:rPr lang="en-US" sz="1800" dirty="0"/>
              <a:t>George Ade is famous as a </a:t>
            </a:r>
            <a:endParaRPr lang="en-US" sz="1600" dirty="0"/>
          </a:p>
          <a:p>
            <a:pPr marL="1087437" lvl="1" indent="-457200">
              <a:buFont typeface="+mj-lt"/>
              <a:buAutoNum type="alphaLcParenR"/>
            </a:pPr>
            <a:r>
              <a:rPr lang="en-US" sz="1600" dirty="0"/>
              <a:t>Baseball player</a:t>
            </a:r>
            <a:endParaRPr lang="en-US" sz="1400" dirty="0"/>
          </a:p>
          <a:p>
            <a:pPr marL="1087437" lvl="1" indent="-457200">
              <a:buFont typeface="+mj-lt"/>
              <a:buAutoNum type="alphaLcParenR"/>
            </a:pPr>
            <a:r>
              <a:rPr lang="en-US" sz="1600" dirty="0"/>
              <a:t>Comic artist</a:t>
            </a:r>
            <a:endParaRPr lang="en-US" sz="1400" dirty="0"/>
          </a:p>
          <a:p>
            <a:pPr marL="1087437" lvl="1" indent="-457200">
              <a:buFont typeface="+mj-lt"/>
              <a:buAutoNum type="alphaLcParenR"/>
            </a:pPr>
            <a:r>
              <a:rPr lang="en-US" sz="1600" dirty="0"/>
              <a:t>Actor</a:t>
            </a:r>
            <a:endParaRPr lang="en-US" sz="1400" dirty="0"/>
          </a:p>
          <a:p>
            <a:pPr marL="1087437" lvl="1" indent="-457200">
              <a:buFont typeface="+mj-lt"/>
              <a:buAutoNum type="alphaLcParenR"/>
            </a:pPr>
            <a:r>
              <a:rPr lang="en-US" sz="1600" dirty="0"/>
              <a:t>Author</a:t>
            </a:r>
            <a:endParaRPr lang="en-US" sz="3200" dirty="0"/>
          </a:p>
          <a:p>
            <a:pPr marL="514350" lvl="0" indent="-514350">
              <a:buFont typeface="+mj-lt"/>
              <a:buAutoNum type="arabicPeriod" startAt="7"/>
            </a:pPr>
            <a:r>
              <a:rPr lang="en-US" sz="1800" dirty="0"/>
              <a:t>The </a:t>
            </a:r>
            <a:r>
              <a:rPr lang="en-US" sz="1800" dirty="0" err="1"/>
              <a:t>Orpington</a:t>
            </a:r>
            <a:r>
              <a:rPr lang="en-US" sz="1800" dirty="0"/>
              <a:t> is a kind of </a:t>
            </a:r>
            <a:endParaRPr lang="en-US" sz="1600" dirty="0"/>
          </a:p>
          <a:p>
            <a:pPr marL="1087437" lvl="1" indent="-457200">
              <a:buFont typeface="+mj-lt"/>
              <a:buAutoNum type="alphaLcParenR"/>
            </a:pPr>
            <a:r>
              <a:rPr lang="en-US" sz="1600" dirty="0"/>
              <a:t>Fowl</a:t>
            </a:r>
            <a:endParaRPr lang="en-US" sz="1400" dirty="0"/>
          </a:p>
          <a:p>
            <a:pPr marL="1087437" lvl="1" indent="-457200">
              <a:buFont typeface="+mj-lt"/>
              <a:buAutoNum type="alphaLcParenR"/>
            </a:pPr>
            <a:r>
              <a:rPr lang="en-US" sz="1600" dirty="0"/>
              <a:t>Horse</a:t>
            </a:r>
            <a:endParaRPr lang="en-US" sz="1400" dirty="0"/>
          </a:p>
          <a:p>
            <a:pPr marL="1087437" lvl="1" indent="-457200">
              <a:buFont typeface="+mj-lt"/>
              <a:buAutoNum type="alphaLcParenR"/>
            </a:pPr>
            <a:r>
              <a:rPr lang="en-US" sz="1600" dirty="0"/>
              <a:t>Granite</a:t>
            </a:r>
            <a:endParaRPr lang="en-US" sz="1400" dirty="0"/>
          </a:p>
          <a:p>
            <a:pPr marL="1087437" lvl="1" indent="-457200">
              <a:buFont typeface="+mj-lt"/>
              <a:buAutoNum type="alphaLcParenR"/>
            </a:pPr>
            <a:r>
              <a:rPr lang="en-US" sz="1600" dirty="0"/>
              <a:t>Cattle </a:t>
            </a:r>
            <a:endParaRPr lang="en-US" sz="1400" dirty="0"/>
          </a:p>
          <a:p>
            <a:endParaRPr lang="en-US" sz="1600" dirty="0"/>
          </a:p>
        </p:txBody>
      </p:sp>
      <p:sp>
        <p:nvSpPr>
          <p:cNvPr id="2" name="Oval 1" descr="A red circle indicating the correct answer to question 1 is c, tobacco">
            <a:extLst>
              <a:ext uri="{FF2B5EF4-FFF2-40B4-BE49-F238E27FC236}">
                <a16:creationId xmlns:a16="http://schemas.microsoft.com/office/drawing/2014/main" id="{3531A554-6810-4F7E-BE2E-D4993AC27EB5}"/>
              </a:ext>
            </a:extLst>
          </p:cNvPr>
          <p:cNvSpPr/>
          <p:nvPr/>
        </p:nvSpPr>
        <p:spPr>
          <a:xfrm>
            <a:off x="1478434" y="1564256"/>
            <a:ext cx="316302" cy="3105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A red circle indicating the correct answer to question 2 is b, cards">
            <a:extLst>
              <a:ext uri="{FF2B5EF4-FFF2-40B4-BE49-F238E27FC236}">
                <a16:creationId xmlns:a16="http://schemas.microsoft.com/office/drawing/2014/main" id="{1A9242D9-ABD5-4448-8905-B576998AFF88}"/>
              </a:ext>
            </a:extLst>
          </p:cNvPr>
          <p:cNvSpPr/>
          <p:nvPr/>
        </p:nvSpPr>
        <p:spPr>
          <a:xfrm>
            <a:off x="1478434" y="2977398"/>
            <a:ext cx="316302" cy="3105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A red circle indicating the correct answer to question 3 is b, sheep">
            <a:extLst>
              <a:ext uri="{FF2B5EF4-FFF2-40B4-BE49-F238E27FC236}">
                <a16:creationId xmlns:a16="http://schemas.microsoft.com/office/drawing/2014/main" id="{A219A485-B0F2-42C4-AFF5-267548608966}"/>
              </a:ext>
            </a:extLst>
          </p:cNvPr>
          <p:cNvSpPr/>
          <p:nvPr/>
        </p:nvSpPr>
        <p:spPr>
          <a:xfrm>
            <a:off x="1478434" y="4805832"/>
            <a:ext cx="316302" cy="3105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A red circle indicating the correct answer to question 4 is a, flour">
            <a:extLst>
              <a:ext uri="{FF2B5EF4-FFF2-40B4-BE49-F238E27FC236}">
                <a16:creationId xmlns:a16="http://schemas.microsoft.com/office/drawing/2014/main" id="{62B77838-0795-4FF8-BAEF-DBB4182B5FE2}"/>
              </a:ext>
            </a:extLst>
          </p:cNvPr>
          <p:cNvSpPr/>
          <p:nvPr/>
        </p:nvSpPr>
        <p:spPr>
          <a:xfrm>
            <a:off x="1478434" y="6241059"/>
            <a:ext cx="316302" cy="3105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A red circle indicating the correct answer to question 5 is d, red">
            <a:extLst>
              <a:ext uri="{FF2B5EF4-FFF2-40B4-BE49-F238E27FC236}">
                <a16:creationId xmlns:a16="http://schemas.microsoft.com/office/drawing/2014/main" id="{A78182A9-7861-4DFB-B794-D237BF2F8CD3}"/>
              </a:ext>
            </a:extLst>
          </p:cNvPr>
          <p:cNvSpPr/>
          <p:nvPr/>
        </p:nvSpPr>
        <p:spPr>
          <a:xfrm>
            <a:off x="6645215" y="2636731"/>
            <a:ext cx="316302" cy="3105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A red circle indicating the correct answer to question 6 is d, author">
            <a:extLst>
              <a:ext uri="{FF2B5EF4-FFF2-40B4-BE49-F238E27FC236}">
                <a16:creationId xmlns:a16="http://schemas.microsoft.com/office/drawing/2014/main" id="{9126F050-1F17-4B86-80BF-754705267583}"/>
              </a:ext>
            </a:extLst>
          </p:cNvPr>
          <p:cNvSpPr/>
          <p:nvPr/>
        </p:nvSpPr>
        <p:spPr>
          <a:xfrm>
            <a:off x="6645215" y="4398651"/>
            <a:ext cx="316302" cy="3105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A red circle indicating the correct answer to question 7 is a, fowl">
            <a:extLst>
              <a:ext uri="{FF2B5EF4-FFF2-40B4-BE49-F238E27FC236}">
                <a16:creationId xmlns:a16="http://schemas.microsoft.com/office/drawing/2014/main" id="{973A7DF6-3EC0-4B75-8377-9374A6756DEC}"/>
              </a:ext>
            </a:extLst>
          </p:cNvPr>
          <p:cNvSpPr/>
          <p:nvPr/>
        </p:nvSpPr>
        <p:spPr>
          <a:xfrm>
            <a:off x="6651856" y="5170897"/>
            <a:ext cx="316302" cy="3105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CD3B84-83D6-4FF4-9CE5-F0205356B489}"/>
              </a:ext>
            </a:extLst>
          </p:cNvPr>
          <p:cNvSpPr txBox="1"/>
          <p:nvPr/>
        </p:nvSpPr>
        <p:spPr>
          <a:xfrm>
            <a:off x="8186987" y="5532483"/>
            <a:ext cx="4005014" cy="1200329"/>
          </a:xfrm>
          <a:prstGeom prst="rect">
            <a:avLst/>
          </a:prstGeom>
          <a:noFill/>
        </p:spPr>
        <p:txBody>
          <a:bodyPr wrap="square" rtlCol="0">
            <a:spAutoFit/>
          </a:bodyPr>
          <a:lstStyle/>
          <a:p>
            <a:pPr algn="ctr"/>
            <a:r>
              <a:rPr lang="en-US" b="1" i="1" dirty="0">
                <a:solidFill>
                  <a:srgbClr val="C00000"/>
                </a:solidFill>
                <a:latin typeface="Roboto" panose="02000000000000000000" pitchFamily="2" charset="0"/>
                <a:ea typeface="Roboto" panose="02000000000000000000" pitchFamily="2" charset="0"/>
                <a:cs typeface="Roboto" panose="02000000000000000000" pitchFamily="2" charset="0"/>
              </a:rPr>
              <a:t>If you didn’t know these, are you unintelligent? Or do IQ tests, perhaps, measure intelligence subjectively?</a:t>
            </a:r>
          </a:p>
        </p:txBody>
      </p:sp>
    </p:spTree>
    <p:extLst>
      <p:ext uri="{BB962C8B-B14F-4D97-AF65-F5344CB8AC3E}">
        <p14:creationId xmlns:p14="http://schemas.microsoft.com/office/powerpoint/2010/main" val="28404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C811-5FE0-ABC1-903B-64F8EFF12006}"/>
              </a:ext>
            </a:extLst>
          </p:cNvPr>
          <p:cNvSpPr>
            <a:spLocks noGrp="1"/>
          </p:cNvSpPr>
          <p:nvPr>
            <p:ph type="title"/>
          </p:nvPr>
        </p:nvSpPr>
        <p:spPr/>
        <p:txBody>
          <a:bodyPr>
            <a:normAutofit fontScale="90000"/>
          </a:bodyPr>
          <a:lstStyle/>
          <a:p>
            <a:r>
              <a:rPr lang="en-US" dirty="0"/>
              <a:t>DO IQ TESTS INTENTIONALLY SCORE MINORITY GROUPS LOWER?</a:t>
            </a:r>
          </a:p>
        </p:txBody>
      </p:sp>
      <p:sp>
        <p:nvSpPr>
          <p:cNvPr id="3" name="Content Placeholder 2">
            <a:extLst>
              <a:ext uri="{FF2B5EF4-FFF2-40B4-BE49-F238E27FC236}">
                <a16:creationId xmlns:a16="http://schemas.microsoft.com/office/drawing/2014/main" id="{6CFAC458-BD44-75E1-D0BE-4A239404EB9B}"/>
              </a:ext>
            </a:extLst>
          </p:cNvPr>
          <p:cNvSpPr>
            <a:spLocks noGrp="1"/>
          </p:cNvSpPr>
          <p:nvPr>
            <p:ph sz="half" idx="1"/>
          </p:nvPr>
        </p:nvSpPr>
        <p:spPr>
          <a:xfrm>
            <a:off x="712177" y="1721225"/>
            <a:ext cx="5184126" cy="4826720"/>
          </a:xfrm>
        </p:spPr>
        <p:txBody>
          <a:bodyPr>
            <a:normAutofit fontScale="55000" lnSpcReduction="20000"/>
          </a:bodyPr>
          <a:lstStyle/>
          <a:p>
            <a:r>
              <a:rPr lang="en-US" sz="3800" dirty="0"/>
              <a:t>Every iteration of the IQ test was developed by (and standardized on) people who were…</a:t>
            </a:r>
          </a:p>
          <a:p>
            <a:pPr marL="641350" lvl="1" indent="-514350">
              <a:buFont typeface="+mj-lt"/>
              <a:buAutoNum type="arabicPeriod"/>
            </a:pPr>
            <a:r>
              <a:rPr lang="en-US" sz="3200" dirty="0"/>
              <a:t>white</a:t>
            </a:r>
          </a:p>
          <a:p>
            <a:pPr marL="641350" lvl="1" indent="-514350">
              <a:buFont typeface="+mj-lt"/>
              <a:buAutoNum type="arabicPeriod"/>
            </a:pPr>
            <a:r>
              <a:rPr lang="en-US" sz="3200" dirty="0"/>
              <a:t>middle- to upper-class</a:t>
            </a:r>
          </a:p>
          <a:p>
            <a:pPr marL="641350" lvl="1" indent="-514350">
              <a:buFont typeface="+mj-lt"/>
              <a:buAutoNum type="arabicPeriod"/>
            </a:pPr>
            <a:r>
              <a:rPr lang="en-US" sz="3200" dirty="0"/>
              <a:t>American or European</a:t>
            </a:r>
          </a:p>
          <a:p>
            <a:pPr marL="641350" lvl="1" indent="-514350">
              <a:buFont typeface="+mj-lt"/>
              <a:buAutoNum type="arabicPeriod"/>
            </a:pPr>
            <a:r>
              <a:rPr lang="en-US" sz="3200" dirty="0"/>
              <a:t>male</a:t>
            </a:r>
          </a:p>
          <a:p>
            <a:r>
              <a:rPr lang="en-US" sz="3800" dirty="0"/>
              <a:t>Consequently, IQ tests measure intelligence </a:t>
            </a:r>
            <a:r>
              <a:rPr lang="en-US" sz="3800" i="1" dirty="0"/>
              <a:t>in those populations</a:t>
            </a:r>
          </a:p>
        </p:txBody>
      </p:sp>
      <p:sp>
        <p:nvSpPr>
          <p:cNvPr id="4" name="Content Placeholder 3">
            <a:extLst>
              <a:ext uri="{FF2B5EF4-FFF2-40B4-BE49-F238E27FC236}">
                <a16:creationId xmlns:a16="http://schemas.microsoft.com/office/drawing/2014/main" id="{F1EC42C8-BFC2-832D-8128-FA477487C763}"/>
              </a:ext>
            </a:extLst>
          </p:cNvPr>
          <p:cNvSpPr>
            <a:spLocks noGrp="1"/>
          </p:cNvSpPr>
          <p:nvPr>
            <p:ph sz="half" idx="2"/>
          </p:nvPr>
        </p:nvSpPr>
        <p:spPr>
          <a:xfrm>
            <a:off x="5989319" y="1721225"/>
            <a:ext cx="5603591" cy="4826720"/>
          </a:xfrm>
        </p:spPr>
        <p:txBody>
          <a:bodyPr>
            <a:normAutofit fontScale="55000" lnSpcReduction="20000"/>
          </a:bodyPr>
          <a:lstStyle/>
          <a:p>
            <a:r>
              <a:rPr lang="en-US" sz="3900" dirty="0"/>
              <a:t>“But how do we know that was intentional?”</a:t>
            </a:r>
          </a:p>
          <a:p>
            <a:pPr lvl="1"/>
            <a:r>
              <a:rPr lang="en-US" sz="3100" dirty="0"/>
              <a:t>IQ tests were created by </a:t>
            </a:r>
            <a:r>
              <a:rPr lang="en-US" sz="3100" i="1" dirty="0"/>
              <a:t>eugenicists</a:t>
            </a:r>
            <a:r>
              <a:rPr lang="en-US" sz="3100" dirty="0"/>
              <a:t> who already believed minority groups are genetically unintelligent</a:t>
            </a:r>
          </a:p>
          <a:p>
            <a:pPr lvl="1"/>
            <a:endParaRPr lang="en-US" sz="3100" dirty="0"/>
          </a:p>
          <a:p>
            <a:r>
              <a:rPr lang="en-US" sz="3900" b="1" dirty="0"/>
              <a:t>Not-so-fun fact</a:t>
            </a:r>
            <a:r>
              <a:rPr lang="en-US" sz="3900" dirty="0"/>
              <a:t>: The first IQ test was developed by Francis Galton, who was the founder of eugenics </a:t>
            </a:r>
          </a:p>
          <a:p>
            <a:pPr lvl="1"/>
            <a:r>
              <a:rPr lang="en-US" sz="3100" dirty="0"/>
              <a:t>The subsequent Binet-Simon test was translated into English by H. H. Goddard, a “champion of the eugenics movement”</a:t>
            </a:r>
          </a:p>
          <a:p>
            <a:endParaRPr lang="en-US" dirty="0"/>
          </a:p>
        </p:txBody>
      </p:sp>
    </p:spTree>
    <p:extLst>
      <p:ext uri="{BB962C8B-B14F-4D97-AF65-F5344CB8AC3E}">
        <p14:creationId xmlns:p14="http://schemas.microsoft.com/office/powerpoint/2010/main" val="236072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DBD"/>
        </a:solidFill>
        <a:effectLst/>
      </p:bgPr>
    </p:bg>
    <p:spTree>
      <p:nvGrpSpPr>
        <p:cNvPr id="1" name=""/>
        <p:cNvGrpSpPr/>
        <p:nvPr/>
      </p:nvGrpSpPr>
      <p:grpSpPr>
        <a:xfrm>
          <a:off x="0" y="0"/>
          <a:ext cx="0" cy="0"/>
          <a:chOff x="0" y="0"/>
          <a:chExt cx="0" cy="0"/>
        </a:xfrm>
      </p:grpSpPr>
      <p:pic>
        <p:nvPicPr>
          <p:cNvPr id="21508" name="Picture 4" descr="A set of 8 clip art images with labels. 1 is visual-spatial intelligence, depicted by a woman painting. 2 is linguistic-verbal intelligence, depicted by a man teaching algebra. 3 is interpersonal intelligence, depicted by a therapist. 4 is intrapersonal intelligence, depicting by a woman journaling at a typewriter. 5 is logical-mathematical intelligence, depicted by a man doing chemistry. 6 is musical intelligence, depicted by a person playing a tuba. 7 is bodily-kinesthetic intelligence, depicted by a person doing ballet. Finally, 8 is naturalistic intelligence, depicted by a farmer in a field.">
            <a:extLst>
              <a:ext uri="{FF2B5EF4-FFF2-40B4-BE49-F238E27FC236}">
                <a16:creationId xmlns:a16="http://schemas.microsoft.com/office/drawing/2014/main" id="{909C719B-E9A6-BC78-A1B4-691E7D5099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85"/>
          <a:stretch/>
        </p:blipFill>
        <p:spPr bwMode="auto">
          <a:xfrm>
            <a:off x="4011361" y="1183341"/>
            <a:ext cx="8088923" cy="51453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472825-46F0-B30A-E552-875040970F34}"/>
              </a:ext>
            </a:extLst>
          </p:cNvPr>
          <p:cNvSpPr>
            <a:spLocks noGrp="1"/>
          </p:cNvSpPr>
          <p:nvPr>
            <p:ph idx="1"/>
          </p:nvPr>
        </p:nvSpPr>
        <p:spPr>
          <a:xfrm>
            <a:off x="640081" y="1764254"/>
            <a:ext cx="3609190" cy="4453666"/>
          </a:xfrm>
        </p:spPr>
        <p:txBody>
          <a:bodyPr>
            <a:normAutofit/>
          </a:bodyPr>
          <a:lstStyle/>
          <a:p>
            <a:r>
              <a:rPr lang="en-US" sz="2600" dirty="0"/>
              <a:t>IQ tests only measure logical, spatial, and linguistic intelligence; they miss out on the other 5 types!</a:t>
            </a:r>
          </a:p>
        </p:txBody>
      </p:sp>
      <p:sp>
        <p:nvSpPr>
          <p:cNvPr id="4" name="TextBox 3">
            <a:extLst>
              <a:ext uri="{FF2B5EF4-FFF2-40B4-BE49-F238E27FC236}">
                <a16:creationId xmlns:a16="http://schemas.microsoft.com/office/drawing/2014/main" id="{73B9E0CA-6153-FA25-1F78-71DF80680077}"/>
              </a:ext>
            </a:extLst>
          </p:cNvPr>
          <p:cNvSpPr txBox="1"/>
          <p:nvPr/>
        </p:nvSpPr>
        <p:spPr>
          <a:xfrm>
            <a:off x="4011360" y="6328701"/>
            <a:ext cx="8088923" cy="338554"/>
          </a:xfrm>
          <a:prstGeom prst="rect">
            <a:avLst/>
          </a:prstGeom>
          <a:noFill/>
        </p:spPr>
        <p:txBody>
          <a:bodyPr wrap="square" rtlCol="0">
            <a:spAutoFit/>
          </a:bodyPr>
          <a:lstStyle/>
          <a:p>
            <a:pPr algn="ctr"/>
            <a:r>
              <a:rPr lang="en-US" sz="1600" b="1" dirty="0">
                <a:solidFill>
                  <a:srgbClr val="020202"/>
                </a:solidFill>
                <a:latin typeface="Arial" panose="020B0604020202020204" pitchFamily="34" charset="0"/>
                <a:cs typeface="Arial" panose="020B0604020202020204" pitchFamily="34" charset="0"/>
              </a:rPr>
              <a:t>All 8 Types of Intelligence</a:t>
            </a:r>
          </a:p>
        </p:txBody>
      </p:sp>
      <p:sp>
        <p:nvSpPr>
          <p:cNvPr id="6" name="Title 5">
            <a:extLst>
              <a:ext uri="{FF2B5EF4-FFF2-40B4-BE49-F238E27FC236}">
                <a16:creationId xmlns:a16="http://schemas.microsoft.com/office/drawing/2014/main" id="{6575BA91-7A37-6C6F-C0D2-9068C9FB2D4E}"/>
              </a:ext>
            </a:extLst>
          </p:cNvPr>
          <p:cNvSpPr>
            <a:spLocks noGrp="1"/>
          </p:cNvSpPr>
          <p:nvPr>
            <p:ph type="title"/>
          </p:nvPr>
        </p:nvSpPr>
        <p:spPr>
          <a:xfrm>
            <a:off x="712177" y="365126"/>
            <a:ext cx="11131992" cy="1216248"/>
          </a:xfrm>
        </p:spPr>
        <p:txBody>
          <a:bodyPr>
            <a:normAutofit/>
          </a:bodyPr>
          <a:lstStyle/>
          <a:p>
            <a:r>
              <a:rPr lang="en-US" dirty="0"/>
              <a:t>TYPES OF INTELLIGENCE</a:t>
            </a:r>
          </a:p>
        </p:txBody>
      </p:sp>
    </p:spTree>
    <p:extLst>
      <p:ext uri="{BB962C8B-B14F-4D97-AF65-F5344CB8AC3E}">
        <p14:creationId xmlns:p14="http://schemas.microsoft.com/office/powerpoint/2010/main" val="2513216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9329-B8AD-4F3E-B418-7FD1C3657A23}"/>
              </a:ext>
            </a:extLst>
          </p:cNvPr>
          <p:cNvSpPr>
            <a:spLocks noGrp="1"/>
          </p:cNvSpPr>
          <p:nvPr>
            <p:ph type="title"/>
          </p:nvPr>
        </p:nvSpPr>
        <p:spPr>
          <a:xfrm>
            <a:off x="1024128" y="585216"/>
            <a:ext cx="9720072" cy="1499616"/>
          </a:xfrm>
        </p:spPr>
        <p:txBody>
          <a:bodyPr>
            <a:normAutofit/>
          </a:bodyPr>
          <a:lstStyle/>
          <a:p>
            <a:r>
              <a:rPr lang="en-US" dirty="0"/>
              <a:t>REVIEW</a:t>
            </a:r>
          </a:p>
        </p:txBody>
      </p:sp>
      <p:graphicFrame>
        <p:nvGraphicFramePr>
          <p:cNvPr id="18" name="Content Placeholder 2">
            <a:extLst>
              <a:ext uri="{FF2B5EF4-FFF2-40B4-BE49-F238E27FC236}">
                <a16:creationId xmlns:a16="http://schemas.microsoft.com/office/drawing/2014/main" id="{0AD86B9E-2759-441A-AA3B-3B7DFE3EE849}"/>
              </a:ext>
            </a:extLst>
          </p:cNvPr>
          <p:cNvGraphicFramePr>
            <a:graphicFrameLocks noGrp="1"/>
          </p:cNvGraphicFramePr>
          <p:nvPr>
            <p:ph idx="1"/>
            <p:extLst>
              <p:ext uri="{D42A27DB-BD31-4B8C-83A1-F6EECF244321}">
                <p14:modId xmlns:p14="http://schemas.microsoft.com/office/powerpoint/2010/main" val="222738381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2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FDE7B9-B68E-8970-7568-709FD4F5FA55}"/>
              </a:ext>
            </a:extLst>
          </p:cNvPr>
          <p:cNvSpPr/>
          <p:nvPr/>
        </p:nvSpPr>
        <p:spPr>
          <a:xfrm>
            <a:off x="321730" y="4658060"/>
            <a:ext cx="7058308" cy="1878205"/>
          </a:xfrm>
          <a:prstGeom prst="rect">
            <a:avLst/>
          </a:prstGeom>
          <a:solidFill>
            <a:srgbClr val="007E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8F596-38DC-4D6B-A4E4-BE6F2B6F25A1}"/>
              </a:ext>
            </a:extLst>
          </p:cNvPr>
          <p:cNvSpPr>
            <a:spLocks noGrp="1"/>
          </p:cNvSpPr>
          <p:nvPr>
            <p:ph type="title"/>
          </p:nvPr>
        </p:nvSpPr>
        <p:spPr>
          <a:xfrm>
            <a:off x="524256" y="4767072"/>
            <a:ext cx="6594189" cy="1625210"/>
          </a:xfrm>
        </p:spPr>
        <p:txBody>
          <a:bodyPr>
            <a:normAutofit/>
          </a:bodyPr>
          <a:lstStyle/>
          <a:p>
            <a:pPr algn="ctr"/>
            <a:r>
              <a:rPr lang="en-US" sz="4000" dirty="0">
                <a:solidFill>
                  <a:srgbClr val="FFFFFF"/>
                </a:solidFill>
              </a:rPr>
              <a:t>LANGUAGE WORLDWIDE</a:t>
            </a:r>
          </a:p>
        </p:txBody>
      </p:sp>
      <p:sp>
        <p:nvSpPr>
          <p:cNvPr id="1030" name="Content Placeholder 1029">
            <a:extLst>
              <a:ext uri="{FF2B5EF4-FFF2-40B4-BE49-F238E27FC236}">
                <a16:creationId xmlns:a16="http://schemas.microsoft.com/office/drawing/2014/main" id="{65A3D623-E4ED-4E3A-8BFD-401F87C6C2A8}"/>
              </a:ext>
            </a:extLst>
          </p:cNvPr>
          <p:cNvSpPr>
            <a:spLocks noGrp="1"/>
          </p:cNvSpPr>
          <p:nvPr>
            <p:ph idx="1"/>
          </p:nvPr>
        </p:nvSpPr>
        <p:spPr>
          <a:xfrm>
            <a:off x="7743737" y="527538"/>
            <a:ext cx="4123624" cy="5864744"/>
          </a:xfrm>
        </p:spPr>
        <p:txBody>
          <a:bodyPr anchor="ctr">
            <a:normAutofit fontScale="85000" lnSpcReduction="10000"/>
          </a:bodyPr>
          <a:lstStyle/>
          <a:p>
            <a:pPr marL="0" indent="0">
              <a:buNone/>
            </a:pPr>
            <a:r>
              <a:rPr lang="en-US" dirty="0"/>
              <a:t>There are between 6,900 and 7,100 languages spoken worldwide.</a:t>
            </a:r>
          </a:p>
          <a:p>
            <a:pPr marL="0" indent="0">
              <a:buNone/>
            </a:pPr>
            <a:endParaRPr lang="en-US" dirty="0"/>
          </a:p>
          <a:p>
            <a:pPr marL="584200" lvl="1" indent="-457200"/>
            <a:r>
              <a:rPr lang="en-US" dirty="0"/>
              <a:t>22% of languages </a:t>
            </a:r>
            <a:br>
              <a:rPr lang="en-US" dirty="0"/>
            </a:br>
            <a:r>
              <a:rPr lang="en-US" dirty="0"/>
              <a:t>have fewer than 1,000 speakers!</a:t>
            </a:r>
          </a:p>
          <a:p>
            <a:pPr marL="584200" lvl="1" indent="-457200"/>
            <a:endParaRPr lang="en-US" dirty="0"/>
          </a:p>
          <a:p>
            <a:pPr marL="584200" lvl="1" indent="-457200"/>
            <a:r>
              <a:rPr lang="en-US" dirty="0"/>
              <a:t>23 languages </a:t>
            </a:r>
            <a:r>
              <a:rPr lang="en-US" b="1" dirty="0">
                <a:sym typeface="Wingdings" panose="05000000000000000000" pitchFamily="2" charset="2"/>
              </a:rPr>
              <a:t>=</a:t>
            </a:r>
            <a:r>
              <a:rPr lang="en-US" dirty="0">
                <a:sym typeface="Wingdings" panose="05000000000000000000" pitchFamily="2" charset="2"/>
              </a:rPr>
              <a:t> half the world’s population</a:t>
            </a:r>
            <a:endParaRPr lang="en-US" dirty="0"/>
          </a:p>
          <a:p>
            <a:pPr marL="0" indent="0">
              <a:buNone/>
            </a:pPr>
            <a:endParaRPr lang="en-US" dirty="0"/>
          </a:p>
        </p:txBody>
      </p:sp>
      <p:pic>
        <p:nvPicPr>
          <p:cNvPr id="4" name="Picture 3" descr="A decorative map of the Indo-European and Uralic language families, depicted as a large tree with languages on different branches.">
            <a:extLst>
              <a:ext uri="{FF2B5EF4-FFF2-40B4-BE49-F238E27FC236}">
                <a16:creationId xmlns:a16="http://schemas.microsoft.com/office/drawing/2014/main" id="{FC4BC185-B3B8-36B8-D718-EC3D83B8740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21731" y="321732"/>
            <a:ext cx="7058307" cy="4147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7DD9576A-6813-9F36-C3ED-B3DFC08029C2}"/>
              </a:ext>
            </a:extLst>
          </p:cNvPr>
          <p:cNvSpPr txBox="1"/>
          <p:nvPr/>
        </p:nvSpPr>
        <p:spPr>
          <a:xfrm>
            <a:off x="-1" y="6536266"/>
            <a:ext cx="6336255" cy="307777"/>
          </a:xfrm>
          <a:prstGeom prst="rect">
            <a:avLst/>
          </a:prstGeom>
          <a:noFill/>
        </p:spPr>
        <p:txBody>
          <a:bodyPr wrap="square" rtlCol="0">
            <a:spAutoFit/>
          </a:bodyPr>
          <a:lstStyle/>
          <a:p>
            <a:r>
              <a:rPr lang="en-US" sz="1400" dirty="0">
                <a:hlinkClick r:id="rId3"/>
              </a:rPr>
              <a:t>Language Tree </a:t>
            </a:r>
            <a:r>
              <a:rPr lang="en-US" sz="1400" dirty="0"/>
              <a:t>© Minna Sundberg at </a:t>
            </a:r>
            <a:r>
              <a:rPr lang="en-US" sz="1400" dirty="0">
                <a:hlinkClick r:id="rId4"/>
              </a:rPr>
              <a:t>SSSS Comic</a:t>
            </a:r>
            <a:r>
              <a:rPr lang="en-US" sz="1400" dirty="0"/>
              <a:t>, </a:t>
            </a:r>
            <a:r>
              <a:rPr lang="en-US" sz="1400" dirty="0">
                <a:hlinkClick r:id="rId5"/>
              </a:rPr>
              <a:t>CC BY-NC-SA 2.0</a:t>
            </a:r>
            <a:endParaRPr lang="en-US" sz="1400" dirty="0"/>
          </a:p>
        </p:txBody>
      </p:sp>
    </p:spTree>
    <p:extLst>
      <p:ext uri="{BB962C8B-B14F-4D97-AF65-F5344CB8AC3E}">
        <p14:creationId xmlns:p14="http://schemas.microsoft.com/office/powerpoint/2010/main" val="362841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AC0F83-51F7-4EFE-AE90-C61977A6DA48}"/>
              </a:ext>
            </a:extLst>
          </p:cNvPr>
          <p:cNvSpPr>
            <a:spLocks noGrp="1"/>
          </p:cNvSpPr>
          <p:nvPr>
            <p:ph idx="1"/>
          </p:nvPr>
        </p:nvSpPr>
        <p:spPr>
          <a:xfrm>
            <a:off x="551935" y="2084832"/>
            <a:ext cx="6614985" cy="4133088"/>
          </a:xfrm>
        </p:spPr>
        <p:txBody>
          <a:bodyPr>
            <a:normAutofit fontScale="85000" lnSpcReduction="10000"/>
          </a:bodyPr>
          <a:lstStyle/>
          <a:p>
            <a:r>
              <a:rPr lang="en-US" b="1" dirty="0"/>
              <a:t>Definition</a:t>
            </a:r>
            <a:r>
              <a:rPr lang="en-US" dirty="0"/>
              <a:t>: full languages which communicate through</a:t>
            </a:r>
          </a:p>
          <a:p>
            <a:pPr marL="642366" lvl="1" indent="-514350">
              <a:buFont typeface="+mj-lt"/>
              <a:buAutoNum type="arabicPeriod"/>
            </a:pPr>
            <a:r>
              <a:rPr lang="en-US" dirty="0"/>
              <a:t>manual elements (hands)</a:t>
            </a:r>
          </a:p>
          <a:p>
            <a:pPr marL="642366" lvl="1" indent="-514350">
              <a:buFont typeface="+mj-lt"/>
              <a:buAutoNum type="arabicPeriod"/>
            </a:pPr>
            <a:r>
              <a:rPr lang="en-US" dirty="0"/>
              <a:t>non-manual elements (facial expressions, etc.)</a:t>
            </a:r>
          </a:p>
          <a:p>
            <a:pPr marL="642366" lvl="1" indent="-514350">
              <a:buFont typeface="+mj-lt"/>
              <a:buAutoNum type="arabicPeriod"/>
            </a:pPr>
            <a:endParaRPr lang="en-US" dirty="0"/>
          </a:p>
          <a:p>
            <a:r>
              <a:rPr lang="en-US" dirty="0"/>
              <a:t>Have their own unique grammar </a:t>
            </a:r>
            <a:r>
              <a:rPr lang="en-US" dirty="0">
                <a:sym typeface="Wingdings" panose="05000000000000000000" pitchFamily="2" charset="2"/>
              </a:rPr>
              <a:t> </a:t>
            </a:r>
            <a:endParaRPr lang="en-US" dirty="0"/>
          </a:p>
        </p:txBody>
      </p:sp>
      <p:pic>
        <p:nvPicPr>
          <p:cNvPr id="3074" name="Picture 2" descr="A diagram showing how American Sign Language grammar works. For example, &quot;Are you deaf?&quot; is written as &quot;Deaf you?&quot;">
            <a:extLst>
              <a:ext uri="{FF2B5EF4-FFF2-40B4-BE49-F238E27FC236}">
                <a16:creationId xmlns:a16="http://schemas.microsoft.com/office/drawing/2014/main" id="{8997FDBA-C324-4E7C-98F4-2E41205A40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3324" y="98855"/>
            <a:ext cx="4226010" cy="6691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8DBE6C-3E09-8589-8E05-2CF64CAC7A9A}"/>
              </a:ext>
            </a:extLst>
          </p:cNvPr>
          <p:cNvSpPr txBox="1"/>
          <p:nvPr/>
        </p:nvSpPr>
        <p:spPr>
          <a:xfrm>
            <a:off x="0" y="6550223"/>
            <a:ext cx="5814646" cy="307777"/>
          </a:xfrm>
          <a:prstGeom prst="rect">
            <a:avLst/>
          </a:prstGeom>
          <a:noFill/>
        </p:spPr>
        <p:txBody>
          <a:bodyPr wrap="square" rtlCol="0">
            <a:spAutoFit/>
          </a:bodyPr>
          <a:lstStyle/>
          <a:p>
            <a:r>
              <a:rPr lang="en-US" sz="1400" dirty="0">
                <a:hlinkClick r:id="rId3"/>
              </a:rPr>
              <a:t>Examples of Non Manual Markers in Glossing</a:t>
            </a:r>
            <a:r>
              <a:rPr lang="en-US" sz="1400" dirty="0"/>
              <a:t> © </a:t>
            </a:r>
            <a:r>
              <a:rPr lang="en-US" sz="1400" dirty="0" err="1"/>
              <a:t>StartASL</a:t>
            </a:r>
            <a:endParaRPr lang="en-US" sz="1400" dirty="0"/>
          </a:p>
        </p:txBody>
      </p:sp>
      <p:sp>
        <p:nvSpPr>
          <p:cNvPr id="5" name="TextBox 4">
            <a:extLst>
              <a:ext uri="{FF2B5EF4-FFF2-40B4-BE49-F238E27FC236}">
                <a16:creationId xmlns:a16="http://schemas.microsoft.com/office/drawing/2014/main" id="{AEDE5B08-1EE0-8047-80C5-D25713C499AF}"/>
              </a:ext>
            </a:extLst>
          </p:cNvPr>
          <p:cNvSpPr txBox="1"/>
          <p:nvPr/>
        </p:nvSpPr>
        <p:spPr>
          <a:xfrm>
            <a:off x="8891754" y="98855"/>
            <a:ext cx="3079531" cy="923330"/>
          </a:xfrm>
          <a:prstGeom prst="rect">
            <a:avLst/>
          </a:prstGeom>
          <a:noFill/>
        </p:spPr>
        <p:txBody>
          <a:bodyPr wrap="square" rtlCol="0">
            <a:spAutoFit/>
          </a:bodyPr>
          <a:lstStyle/>
          <a:p>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non-manual element</a:t>
            </a:r>
            <a:b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b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hand signs</a:t>
            </a:r>
            <a:b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b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actual meaning</a:t>
            </a:r>
            <a:endPar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itle 1">
            <a:extLst>
              <a:ext uri="{FF2B5EF4-FFF2-40B4-BE49-F238E27FC236}">
                <a16:creationId xmlns:a16="http://schemas.microsoft.com/office/drawing/2014/main" id="{B3B1144A-DA28-6295-2A58-392D9821703A}"/>
              </a:ext>
            </a:extLst>
          </p:cNvPr>
          <p:cNvSpPr txBox="1">
            <a:spLocks/>
          </p:cNvSpPr>
          <p:nvPr/>
        </p:nvSpPr>
        <p:spPr>
          <a:xfrm>
            <a:off x="838200" y="365126"/>
            <a:ext cx="10515600" cy="1147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Slab" pitchFamily="2" charset="0"/>
                <a:ea typeface="Roboto Slab" pitchFamily="2" charset="0"/>
                <a:cs typeface="Roboto" panose="02000000000000000000" pitchFamily="2" charset="0"/>
              </a:defRPr>
            </a:lvl1pPr>
          </a:lstStyle>
          <a:p>
            <a:r>
              <a:rPr lang="en-US" dirty="0"/>
              <a:t>SIGN LANGUAGE</a:t>
            </a:r>
          </a:p>
        </p:txBody>
      </p:sp>
    </p:spTree>
    <p:extLst>
      <p:ext uri="{BB962C8B-B14F-4D97-AF65-F5344CB8AC3E}">
        <p14:creationId xmlns:p14="http://schemas.microsoft.com/office/powerpoint/2010/main" val="42473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76A2-984B-48A0-90A7-00FE276CF0DD}"/>
              </a:ext>
            </a:extLst>
          </p:cNvPr>
          <p:cNvSpPr>
            <a:spLocks noGrp="1"/>
          </p:cNvSpPr>
          <p:nvPr>
            <p:ph type="title"/>
          </p:nvPr>
        </p:nvSpPr>
        <p:spPr/>
        <p:txBody>
          <a:bodyPr/>
          <a:lstStyle/>
          <a:p>
            <a:r>
              <a:rPr lang="en-US" dirty="0"/>
              <a:t>LANGUAGE ACQUISITION 1</a:t>
            </a:r>
          </a:p>
        </p:txBody>
      </p:sp>
      <p:sp>
        <p:nvSpPr>
          <p:cNvPr id="3" name="Content Placeholder 2">
            <a:extLst>
              <a:ext uri="{FF2B5EF4-FFF2-40B4-BE49-F238E27FC236}">
                <a16:creationId xmlns:a16="http://schemas.microsoft.com/office/drawing/2014/main" id="{64DF1659-5C5B-4C34-9369-8ABDEE1C2895}"/>
              </a:ext>
            </a:extLst>
          </p:cNvPr>
          <p:cNvSpPr>
            <a:spLocks noGrp="1"/>
          </p:cNvSpPr>
          <p:nvPr>
            <p:ph idx="1"/>
          </p:nvPr>
        </p:nvSpPr>
        <p:spPr>
          <a:xfrm>
            <a:off x="1024129" y="1499616"/>
            <a:ext cx="9992622" cy="4809744"/>
          </a:xfrm>
        </p:spPr>
        <p:txBody>
          <a:bodyPr>
            <a:normAutofit fontScale="77500" lnSpcReduction="20000"/>
          </a:bodyPr>
          <a:lstStyle/>
          <a:p>
            <a:r>
              <a:rPr lang="en-US" b="1" dirty="0"/>
              <a:t>Definition</a:t>
            </a:r>
            <a:r>
              <a:rPr lang="en-US" dirty="0"/>
              <a:t>: the process by which humans figure out how to understand and create language</a:t>
            </a:r>
          </a:p>
          <a:p>
            <a:endParaRPr lang="en-US" b="1" dirty="0"/>
          </a:p>
          <a:p>
            <a:r>
              <a:rPr lang="en-US" b="1" dirty="0"/>
              <a:t>Behaviorist theory of language (1957): </a:t>
            </a:r>
            <a:r>
              <a:rPr lang="en-US" dirty="0"/>
              <a:t>B.F. Skinner says parents “reinforce” vocalizations as they “start to sound like words”</a:t>
            </a:r>
          </a:p>
          <a:p>
            <a:pPr marL="400050" lvl="1" indent="-273050">
              <a:buFont typeface="Arial" panose="020B0604020202020204" pitchFamily="34" charset="0"/>
              <a:buChar char="•"/>
              <a:tabLst>
                <a:tab pos="568325" algn="l"/>
              </a:tabLst>
            </a:pPr>
            <a:r>
              <a:rPr lang="en-US" dirty="0"/>
              <a:t>i.e., language is learned</a:t>
            </a:r>
            <a:br>
              <a:rPr lang="en-US" dirty="0"/>
            </a:br>
            <a:r>
              <a:rPr lang="en-US" dirty="0"/>
              <a:t>only through nurturing and</a:t>
            </a:r>
            <a:br>
              <a:rPr lang="en-US" dirty="0"/>
            </a:br>
            <a:r>
              <a:rPr lang="en-US" dirty="0"/>
              <a:t>rote memorization…</a:t>
            </a:r>
          </a:p>
          <a:p>
            <a:endParaRPr lang="en-US" b="1" dirty="0"/>
          </a:p>
        </p:txBody>
      </p:sp>
      <p:pic>
        <p:nvPicPr>
          <p:cNvPr id="4" name="Picture 2" descr="A photo of a man in a business suit reaching up to press a button labelled &quot;doubt&quot;">
            <a:extLst>
              <a:ext uri="{FF2B5EF4-FFF2-40B4-BE49-F238E27FC236}">
                <a16:creationId xmlns:a16="http://schemas.microsoft.com/office/drawing/2014/main" id="{551AD6B6-0EDB-AC88-F98F-B3EDB66946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160994" y="4349630"/>
            <a:ext cx="4016188" cy="23544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88F06B-7714-55E2-7754-D0AF590F3993}"/>
              </a:ext>
            </a:extLst>
          </p:cNvPr>
          <p:cNvSpPr txBox="1"/>
          <p:nvPr/>
        </p:nvSpPr>
        <p:spPr>
          <a:xfrm>
            <a:off x="0" y="6550223"/>
            <a:ext cx="5814646" cy="307777"/>
          </a:xfrm>
          <a:prstGeom prst="rect">
            <a:avLst/>
          </a:prstGeom>
          <a:noFill/>
        </p:spPr>
        <p:txBody>
          <a:bodyPr wrap="square" rtlCol="0">
            <a:spAutoFit/>
          </a:bodyPr>
          <a:lstStyle/>
          <a:p>
            <a:r>
              <a:rPr lang="en-US" sz="1400" dirty="0">
                <a:hlinkClick r:id="rId3"/>
              </a:rPr>
              <a:t>Doubt</a:t>
            </a:r>
            <a:r>
              <a:rPr lang="en-US" sz="1400" dirty="0"/>
              <a:t> © Nick </a:t>
            </a:r>
            <a:r>
              <a:rPr lang="en-US" sz="1400" dirty="0" err="1"/>
              <a:t>Youngson</a:t>
            </a:r>
            <a:r>
              <a:rPr lang="en-US" sz="1400" dirty="0"/>
              <a:t>, </a:t>
            </a:r>
            <a:r>
              <a:rPr lang="en-US" sz="1400" dirty="0">
                <a:hlinkClick r:id="rId4"/>
              </a:rPr>
              <a:t>CC BY-SA 3.0</a:t>
            </a:r>
            <a:endParaRPr lang="en-US" sz="1400" dirty="0"/>
          </a:p>
        </p:txBody>
      </p:sp>
    </p:spTree>
    <p:extLst>
      <p:ext uri="{BB962C8B-B14F-4D97-AF65-F5344CB8AC3E}">
        <p14:creationId xmlns:p14="http://schemas.microsoft.com/office/powerpoint/2010/main" val="149750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4BB3-ECEA-4919-A097-59B6B05891F6}"/>
              </a:ext>
            </a:extLst>
          </p:cNvPr>
          <p:cNvSpPr>
            <a:spLocks noGrp="1"/>
          </p:cNvSpPr>
          <p:nvPr>
            <p:ph type="title"/>
          </p:nvPr>
        </p:nvSpPr>
        <p:spPr/>
        <p:txBody>
          <a:bodyPr/>
          <a:lstStyle/>
          <a:p>
            <a:r>
              <a:rPr lang="en-US" dirty="0"/>
              <a:t>LANGUAGE ACQUISITION 2</a:t>
            </a:r>
          </a:p>
        </p:txBody>
      </p:sp>
      <p:sp>
        <p:nvSpPr>
          <p:cNvPr id="3" name="Content Placeholder 2">
            <a:extLst>
              <a:ext uri="{FF2B5EF4-FFF2-40B4-BE49-F238E27FC236}">
                <a16:creationId xmlns:a16="http://schemas.microsoft.com/office/drawing/2014/main" id="{F97B9106-02B6-4470-BC80-F38D53E25429}"/>
              </a:ext>
            </a:extLst>
          </p:cNvPr>
          <p:cNvSpPr>
            <a:spLocks noGrp="1"/>
          </p:cNvSpPr>
          <p:nvPr>
            <p:ph idx="1"/>
          </p:nvPr>
        </p:nvSpPr>
        <p:spPr/>
        <p:txBody>
          <a:bodyPr>
            <a:normAutofit fontScale="92500" lnSpcReduction="10000"/>
          </a:bodyPr>
          <a:lstStyle/>
          <a:p>
            <a:r>
              <a:rPr lang="en-US" b="1" dirty="0"/>
              <a:t>Nativist</a:t>
            </a:r>
            <a:r>
              <a:rPr lang="en-US" dirty="0"/>
              <a:t> </a:t>
            </a:r>
            <a:r>
              <a:rPr lang="en-US" b="1" dirty="0"/>
              <a:t>theory of language (1959)</a:t>
            </a:r>
            <a:r>
              <a:rPr lang="en-US" dirty="0"/>
              <a:t>: Noam Chomsky (founder of modern linguistics) reasonably critiques B.F. Skinner, then theorizes kids have a “native” (i.e., innate) ability to learn language</a:t>
            </a:r>
          </a:p>
          <a:p>
            <a:pPr lvl="1"/>
            <a:endParaRPr lang="en-US" dirty="0"/>
          </a:p>
          <a:p>
            <a:pPr marL="400050" lvl="1" indent="-273050">
              <a:buFont typeface="Arial" panose="020B0604020202020204" pitchFamily="34" charset="0"/>
              <a:buChar char="•"/>
            </a:pPr>
            <a:r>
              <a:rPr lang="en-US" b="1" dirty="0"/>
              <a:t>Language acquisition device</a:t>
            </a:r>
            <a:r>
              <a:rPr lang="en-US" dirty="0"/>
              <a:t>: an innate mental mechanism or process that facilitates the learning of language</a:t>
            </a:r>
            <a:endParaRPr lang="en-US" b="1" dirty="0"/>
          </a:p>
        </p:txBody>
      </p:sp>
    </p:spTree>
    <p:extLst>
      <p:ext uri="{BB962C8B-B14F-4D97-AF65-F5344CB8AC3E}">
        <p14:creationId xmlns:p14="http://schemas.microsoft.com/office/powerpoint/2010/main" val="12737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CE4FB8-5781-E142-C49E-7B02EA2845B5}"/>
              </a:ext>
            </a:extLst>
          </p:cNvPr>
          <p:cNvSpPr/>
          <p:nvPr/>
        </p:nvSpPr>
        <p:spPr>
          <a:xfrm>
            <a:off x="0" y="0"/>
            <a:ext cx="7552266" cy="6858000"/>
          </a:xfrm>
          <a:prstGeom prst="rect">
            <a:avLst/>
          </a:prstGeom>
          <a:solidFill>
            <a:srgbClr val="864F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75624-72AF-42EB-B18C-DD564D40B830}"/>
              </a:ext>
            </a:extLst>
          </p:cNvPr>
          <p:cNvSpPr>
            <a:spLocks noGrp="1"/>
          </p:cNvSpPr>
          <p:nvPr>
            <p:ph type="title"/>
          </p:nvPr>
        </p:nvSpPr>
        <p:spPr>
          <a:xfrm>
            <a:off x="1024128" y="585216"/>
            <a:ext cx="6007027" cy="1499616"/>
          </a:xfrm>
        </p:spPr>
        <p:txBody>
          <a:bodyPr>
            <a:normAutofit fontScale="90000"/>
          </a:bodyPr>
          <a:lstStyle/>
          <a:p>
            <a:r>
              <a:rPr lang="en-US" sz="5500" dirty="0">
                <a:solidFill>
                  <a:srgbClr val="FFFFFF"/>
                </a:solidFill>
              </a:rPr>
              <a:t>LANGUAGE ACQUISITION 3</a:t>
            </a:r>
          </a:p>
        </p:txBody>
      </p:sp>
      <p:sp>
        <p:nvSpPr>
          <p:cNvPr id="3" name="Content Placeholder 2">
            <a:extLst>
              <a:ext uri="{FF2B5EF4-FFF2-40B4-BE49-F238E27FC236}">
                <a16:creationId xmlns:a16="http://schemas.microsoft.com/office/drawing/2014/main" id="{E73421FD-94C0-4898-98B9-1F09BDC8998E}"/>
              </a:ext>
            </a:extLst>
          </p:cNvPr>
          <p:cNvSpPr>
            <a:spLocks noGrp="1"/>
          </p:cNvSpPr>
          <p:nvPr>
            <p:ph idx="1"/>
          </p:nvPr>
        </p:nvSpPr>
        <p:spPr>
          <a:xfrm>
            <a:off x="1024128" y="2285999"/>
            <a:ext cx="6196479" cy="4264223"/>
          </a:xfrm>
        </p:spPr>
        <p:txBody>
          <a:bodyPr>
            <a:normAutofit fontScale="70000" lnSpcReduction="20000"/>
          </a:bodyPr>
          <a:lstStyle/>
          <a:p>
            <a:r>
              <a:rPr lang="en-US" sz="3100" dirty="0">
                <a:solidFill>
                  <a:srgbClr val="FFFFFF"/>
                </a:solidFill>
              </a:rPr>
              <a:t>Our modern understanding of language acquisition is </a:t>
            </a:r>
            <a:r>
              <a:rPr lang="en-US" sz="3100" i="1" dirty="0">
                <a:solidFill>
                  <a:srgbClr val="FFFFFF"/>
                </a:solidFill>
              </a:rPr>
              <a:t>sociocultural</a:t>
            </a:r>
            <a:r>
              <a:rPr lang="en-US" sz="3100" dirty="0">
                <a:solidFill>
                  <a:srgbClr val="FFFFFF"/>
                </a:solidFill>
              </a:rPr>
              <a:t>, combining elements of Skinner’s and Chomsky’s theories</a:t>
            </a:r>
          </a:p>
          <a:p>
            <a:endParaRPr lang="en-US" sz="3100" dirty="0">
              <a:solidFill>
                <a:srgbClr val="FFFFFF"/>
              </a:solidFill>
            </a:endParaRPr>
          </a:p>
          <a:p>
            <a:r>
              <a:rPr lang="en-US" sz="3100" b="1" dirty="0">
                <a:solidFill>
                  <a:srgbClr val="FFFFFF"/>
                </a:solidFill>
              </a:rPr>
              <a:t>Interactionist theory of language: </a:t>
            </a:r>
            <a:r>
              <a:rPr lang="en-US" sz="3100" dirty="0">
                <a:solidFill>
                  <a:srgbClr val="FFFFFF"/>
                </a:solidFill>
              </a:rPr>
              <a:t>human excel at learning language until age 5 (nature), but we need social interactions to do so (nurture)</a:t>
            </a:r>
            <a:endParaRPr lang="en-US" sz="3100" b="1" dirty="0">
              <a:solidFill>
                <a:srgbClr val="FFFFFF"/>
              </a:solidFill>
            </a:endParaRPr>
          </a:p>
        </p:txBody>
      </p:sp>
      <p:pic>
        <p:nvPicPr>
          <p:cNvPr id="5" name="Picture 4" descr="A stock photo of person holding a baby">
            <a:extLst>
              <a:ext uri="{FF2B5EF4-FFF2-40B4-BE49-F238E27FC236}">
                <a16:creationId xmlns:a16="http://schemas.microsoft.com/office/drawing/2014/main" id="{DA683987-3396-8911-8C57-EF5C48E36EE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7552266" y="10"/>
            <a:ext cx="4639734" cy="68579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EC00AE50-E25C-832B-81F3-41D31C959EBE}"/>
              </a:ext>
            </a:extLst>
          </p:cNvPr>
          <p:cNvSpPr txBox="1"/>
          <p:nvPr/>
        </p:nvSpPr>
        <p:spPr>
          <a:xfrm>
            <a:off x="-1" y="6550223"/>
            <a:ext cx="5814646" cy="307777"/>
          </a:xfrm>
          <a:prstGeom prst="rect">
            <a:avLst/>
          </a:prstGeom>
          <a:noFill/>
        </p:spPr>
        <p:txBody>
          <a:bodyPr wrap="square" rtlCol="0">
            <a:spAutoFit/>
          </a:bodyPr>
          <a:lstStyle/>
          <a:p>
            <a:r>
              <a:rPr lang="en-US" sz="1400" dirty="0">
                <a:hlinkClick r:id="rId3"/>
              </a:rPr>
              <a:t>Brunette Mother Posing with Baby in Hands</a:t>
            </a:r>
            <a:r>
              <a:rPr lang="en-US" sz="1400" dirty="0"/>
              <a:t> </a:t>
            </a:r>
            <a:r>
              <a:rPr lang="en-US" sz="1400" dirty="0">
                <a:solidFill>
                  <a:schemeClr val="bg1"/>
                </a:solidFill>
              </a:rPr>
              <a:t>© </a:t>
            </a:r>
            <a:r>
              <a:rPr lang="en-US" sz="1400" dirty="0" err="1">
                <a:solidFill>
                  <a:schemeClr val="bg1"/>
                </a:solidFill>
              </a:rPr>
              <a:t>Toàn</a:t>
            </a:r>
            <a:r>
              <a:rPr lang="en-US" sz="1400" dirty="0">
                <a:solidFill>
                  <a:schemeClr val="bg1"/>
                </a:solidFill>
              </a:rPr>
              <a:t> Văn</a:t>
            </a:r>
          </a:p>
        </p:txBody>
      </p:sp>
    </p:spTree>
    <p:extLst>
      <p:ext uri="{BB962C8B-B14F-4D97-AF65-F5344CB8AC3E}">
        <p14:creationId xmlns:p14="http://schemas.microsoft.com/office/powerpoint/2010/main" val="39405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344068"/>
      </a:dk2>
      <a:lt2>
        <a:srgbClr val="D9E0E6"/>
      </a:lt2>
      <a:accent1>
        <a:srgbClr val="79DFE4"/>
      </a:accent1>
      <a:accent2>
        <a:srgbClr val="136266"/>
      </a:accent2>
      <a:accent3>
        <a:srgbClr val="28C4CC"/>
      </a:accent3>
      <a:accent4>
        <a:srgbClr val="42BA97"/>
      </a:accent4>
      <a:accent5>
        <a:srgbClr val="3E8853"/>
      </a:accent5>
      <a:accent6>
        <a:srgbClr val="62A39F"/>
      </a:accent6>
      <a:hlink>
        <a:srgbClr val="136266"/>
      </a:hlink>
      <a:folHlink>
        <a:srgbClr val="3AD2D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9418</TotalTime>
  <Words>2801</Words>
  <Application>Microsoft Office PowerPoint</Application>
  <PresentationFormat>Widescreen</PresentationFormat>
  <Paragraphs>367</Paragraphs>
  <Slides>44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Arial</vt:lpstr>
      <vt:lpstr>Calibri</vt:lpstr>
      <vt:lpstr>Roboto</vt:lpstr>
      <vt:lpstr>Roboto Slab</vt:lpstr>
      <vt:lpstr>Wingdings</vt:lpstr>
      <vt:lpstr>Office Theme</vt:lpstr>
      <vt:lpstr>Chapter 8: Cognition  &amp; Intelligence</vt:lpstr>
      <vt:lpstr>OVERVIEW</vt:lpstr>
      <vt:lpstr>Part 1: Language</vt:lpstr>
      <vt:lpstr>LANGUAGE</vt:lpstr>
      <vt:lpstr>LANGUAGE WORLDWIDE</vt:lpstr>
      <vt:lpstr>PowerPoint Presentation</vt:lpstr>
      <vt:lpstr>LANGUAGE ACQUISITION 1</vt:lpstr>
      <vt:lpstr>LANGUAGE ACQUISITION 2</vt:lpstr>
      <vt:lpstr>LANGUAGE ACQUISITION 3</vt:lpstr>
      <vt:lpstr>LANGUAGE ACQUISITION 4</vt:lpstr>
      <vt:lpstr>LANGUAGE  ACQUISITION 5</vt:lpstr>
      <vt:lpstr>BILINGUALISM</vt:lpstr>
      <vt:lpstr>CULTURE &amp; LANGUAGE 1</vt:lpstr>
      <vt:lpstr>CULTURE &amp; LANGUAGE 2</vt:lpstr>
      <vt:lpstr>Part 2: Problem solving &amp;  Decision Making</vt:lpstr>
      <vt:lpstr>BARRIERS TO EFFECTIVE PROBLEM SOLVING</vt:lpstr>
      <vt:lpstr>PROBLEM SOLVING EXAMPLE</vt:lpstr>
      <vt:lpstr>PROBLEM SOLVING SOLUTION</vt:lpstr>
      <vt:lpstr>OKAY, BUT…</vt:lpstr>
      <vt:lpstr>HEURISTICS</vt:lpstr>
      <vt:lpstr>APPROACHES TO PROBLEM SOLVING</vt:lpstr>
      <vt:lpstr>FLAWS IN REASONING</vt:lpstr>
      <vt:lpstr>FLAWS IN REASONING EXAMPLE 1</vt:lpstr>
      <vt:lpstr>FLAWS IN REASONING EXAMPLE 2</vt:lpstr>
      <vt:lpstr>FLAWS IN REASONING EXAMPLE 3</vt:lpstr>
      <vt:lpstr>FLAWS IN REASONING EXAMPLE 4</vt:lpstr>
      <vt:lpstr>PART 3: INTELLIGENCE</vt:lpstr>
      <vt:lpstr>LET’S TALK… STATISTICS! 1</vt:lpstr>
      <vt:lpstr>LET’S TALK… STATISTICS! 2</vt:lpstr>
      <vt:lpstr>LET’S TALK… STATISTICS! 3</vt:lpstr>
      <vt:lpstr>LET’S TALK… STATISTICS! 4</vt:lpstr>
      <vt:lpstr>WHAT DO IQ SCORES MEAN? 1</vt:lpstr>
      <vt:lpstr>WHAT DO IQ SCORES MEAN? 2</vt:lpstr>
      <vt:lpstr>WHAT DETERMINES IQ? 1</vt:lpstr>
      <vt:lpstr>WHAT DETERMINES IQ? 2</vt:lpstr>
      <vt:lpstr>WHAT DETERMINES IQ? 3</vt:lpstr>
      <vt:lpstr>CULTURAL DIFFERENCES IN IQ 1</vt:lpstr>
      <vt:lpstr>CULTURAL DIFFERENCES IN IQ 2</vt:lpstr>
      <vt:lpstr>CULTURAL DIFFERENCES IN IQ 3</vt:lpstr>
      <vt:lpstr>Questions from a WWI era IQ test</vt:lpstr>
      <vt:lpstr>Answers from a WWI era IQ test</vt:lpstr>
      <vt:lpstr>DO IQ TESTS INTENTIONALLY SCORE MINORITY GROUPS LOWER?</vt:lpstr>
      <vt:lpstr>TYPES OF INTELLIGENCE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&amp; Intelligence</dc:title>
  <dc:creator>User</dc:creator>
  <cp:lastModifiedBy>amber626@outlook.com</cp:lastModifiedBy>
  <cp:revision>113</cp:revision>
  <dcterms:created xsi:type="dcterms:W3CDTF">2020-11-06T09:01:06Z</dcterms:created>
  <dcterms:modified xsi:type="dcterms:W3CDTF">2024-06-09T08:02:11Z</dcterms:modified>
</cp:coreProperties>
</file>